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6"/>
  </p:notesMasterIdLst>
  <p:handoutMasterIdLst>
    <p:handoutMasterId r:id="rId37"/>
  </p:handoutMasterIdLst>
  <p:sldIdLst>
    <p:sldId id="284" r:id="rId3"/>
    <p:sldId id="285" r:id="rId4"/>
    <p:sldId id="286" r:id="rId5"/>
    <p:sldId id="317" r:id="rId6"/>
    <p:sldId id="318" r:id="rId7"/>
    <p:sldId id="301" r:id="rId8"/>
    <p:sldId id="304" r:id="rId9"/>
    <p:sldId id="303" r:id="rId10"/>
    <p:sldId id="314" r:id="rId11"/>
    <p:sldId id="305" r:id="rId12"/>
    <p:sldId id="306" r:id="rId13"/>
    <p:sldId id="315" r:id="rId14"/>
    <p:sldId id="307" r:id="rId15"/>
    <p:sldId id="308" r:id="rId16"/>
    <p:sldId id="309" r:id="rId17"/>
    <p:sldId id="310" r:id="rId18"/>
    <p:sldId id="311" r:id="rId19"/>
    <p:sldId id="312" r:id="rId20"/>
    <p:sldId id="313" r:id="rId21"/>
    <p:sldId id="288" r:id="rId22"/>
    <p:sldId id="290" r:id="rId23"/>
    <p:sldId id="292" r:id="rId24"/>
    <p:sldId id="287" r:id="rId25"/>
    <p:sldId id="289" r:id="rId26"/>
    <p:sldId id="316" r:id="rId27"/>
    <p:sldId id="291" r:id="rId28"/>
    <p:sldId id="293" r:id="rId29"/>
    <p:sldId id="294" r:id="rId30"/>
    <p:sldId id="296" r:id="rId31"/>
    <p:sldId id="297" r:id="rId32"/>
    <p:sldId id="299" r:id="rId33"/>
    <p:sldId id="298" r:id="rId34"/>
    <p:sldId id="300" r:id="rId3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26" autoAdjust="0"/>
  </p:normalViewPr>
  <p:slideViewPr>
    <p:cSldViewPr>
      <p:cViewPr>
        <p:scale>
          <a:sx n="100" d="100"/>
          <a:sy n="100" d="100"/>
        </p:scale>
        <p:origin x="-1104" y="-6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23/10/2017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23.10.2017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4</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The </a:t>
            </a:r>
            <a:r>
              <a:rPr lang="de-DE" dirty="0" err="1" smtClean="0"/>
              <a:t>meaning</a:t>
            </a:r>
            <a:r>
              <a:rPr lang="de-DE" baseline="0" dirty="0" smtClean="0"/>
              <a:t> </a:t>
            </a:r>
            <a:r>
              <a:rPr lang="de-DE" baseline="0" dirty="0" err="1" smtClean="0"/>
              <a:t>of</a:t>
            </a:r>
            <a:r>
              <a:rPr lang="de-DE" baseline="0" dirty="0" smtClean="0"/>
              <a:t> </a:t>
            </a:r>
            <a:r>
              <a:rPr lang="de-DE" baseline="0" dirty="0" err="1" smtClean="0"/>
              <a:t>each</a:t>
            </a:r>
            <a:r>
              <a:rPr lang="de-DE" baseline="0" dirty="0" smtClean="0"/>
              <a:t> </a:t>
            </a:r>
            <a:r>
              <a:rPr lang="de-DE" baseline="0" dirty="0" err="1" smtClean="0"/>
              <a:t>keyword</a:t>
            </a:r>
            <a:r>
              <a:rPr lang="de-DE" baseline="0" dirty="0" smtClean="0"/>
              <a:t> </a:t>
            </a:r>
            <a:r>
              <a:rPr lang="de-DE" baseline="0" dirty="0" err="1" smtClean="0"/>
              <a:t>has</a:t>
            </a:r>
            <a:r>
              <a:rPr lang="de-DE" baseline="0" dirty="0" smtClean="0"/>
              <a:t> </a:t>
            </a:r>
            <a:r>
              <a:rPr lang="de-DE" baseline="0" dirty="0" err="1" smtClean="0"/>
              <a:t>been</a:t>
            </a:r>
            <a:r>
              <a:rPr lang="de-DE" baseline="0" dirty="0" smtClean="0"/>
              <a:t> </a:t>
            </a:r>
            <a:r>
              <a:rPr lang="de-DE" baseline="0" dirty="0" err="1" smtClean="0"/>
              <a:t>stated</a:t>
            </a:r>
            <a:r>
              <a:rPr lang="de-DE" baseline="0" dirty="0" smtClean="0"/>
              <a:t> </a:t>
            </a:r>
            <a:r>
              <a:rPr lang="de-DE" baseline="0" dirty="0" err="1" smtClean="0"/>
              <a:t>before</a:t>
            </a:r>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18</a:t>
            </a:fld>
            <a:endParaRPr lang="de-DE" dirty="0"/>
          </a:p>
        </p:txBody>
      </p:sp>
    </p:spTree>
    <p:extLst>
      <p:ext uri="{BB962C8B-B14F-4D97-AF65-F5344CB8AC3E}">
        <p14:creationId xmlns:p14="http://schemas.microsoft.com/office/powerpoint/2010/main" val="183508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The </a:t>
            </a:r>
            <a:r>
              <a:rPr lang="de-DE" dirty="0" err="1" smtClean="0"/>
              <a:t>meaning</a:t>
            </a:r>
            <a:r>
              <a:rPr lang="de-DE" baseline="0" dirty="0" smtClean="0"/>
              <a:t> </a:t>
            </a:r>
            <a:r>
              <a:rPr lang="de-DE" baseline="0" dirty="0" err="1" smtClean="0"/>
              <a:t>of</a:t>
            </a:r>
            <a:r>
              <a:rPr lang="de-DE" baseline="0" dirty="0" smtClean="0"/>
              <a:t> </a:t>
            </a:r>
            <a:r>
              <a:rPr lang="de-DE" baseline="0" dirty="0" err="1" smtClean="0"/>
              <a:t>each</a:t>
            </a:r>
            <a:r>
              <a:rPr lang="de-DE" baseline="0" dirty="0" smtClean="0"/>
              <a:t> </a:t>
            </a:r>
            <a:r>
              <a:rPr lang="de-DE" baseline="0" dirty="0" err="1" smtClean="0"/>
              <a:t>keyword</a:t>
            </a:r>
            <a:r>
              <a:rPr lang="de-DE" baseline="0" dirty="0" smtClean="0"/>
              <a:t> </a:t>
            </a:r>
            <a:r>
              <a:rPr lang="de-DE" baseline="0" dirty="0" err="1" smtClean="0"/>
              <a:t>has</a:t>
            </a:r>
            <a:r>
              <a:rPr lang="de-DE" baseline="0" dirty="0" smtClean="0"/>
              <a:t> </a:t>
            </a:r>
            <a:r>
              <a:rPr lang="de-DE" baseline="0" dirty="0" err="1" smtClean="0"/>
              <a:t>been</a:t>
            </a:r>
            <a:r>
              <a:rPr lang="de-DE" baseline="0" dirty="0" smtClean="0"/>
              <a:t> </a:t>
            </a:r>
            <a:r>
              <a:rPr lang="de-DE" baseline="0" dirty="0" err="1" smtClean="0"/>
              <a:t>stated</a:t>
            </a:r>
            <a:r>
              <a:rPr lang="de-DE" baseline="0" dirty="0" smtClean="0"/>
              <a:t> </a:t>
            </a:r>
            <a:r>
              <a:rPr lang="de-DE" baseline="0" smtClean="0"/>
              <a:t>before</a:t>
            </a:r>
            <a:endParaRPr lang="en-US"/>
          </a:p>
        </p:txBody>
      </p:sp>
      <p:sp>
        <p:nvSpPr>
          <p:cNvPr id="4" name="Slide Number Placeholder 3"/>
          <p:cNvSpPr>
            <a:spLocks noGrp="1"/>
          </p:cNvSpPr>
          <p:nvPr>
            <p:ph type="sldNum" sz="quarter" idx="10"/>
          </p:nvPr>
        </p:nvSpPr>
        <p:spPr/>
        <p:txBody>
          <a:bodyPr/>
          <a:lstStyle/>
          <a:p>
            <a:fld id="{DF1895BC-06EC-475A-97CA-BF53472F2E03}" type="slidenum">
              <a:rPr lang="de-DE" smtClean="0"/>
              <a:pPr/>
              <a:t>19</a:t>
            </a:fld>
            <a:endParaRPr lang="de-DE" dirty="0"/>
          </a:p>
        </p:txBody>
      </p:sp>
    </p:spTree>
    <p:extLst>
      <p:ext uri="{BB962C8B-B14F-4D97-AF65-F5344CB8AC3E}">
        <p14:creationId xmlns:p14="http://schemas.microsoft.com/office/powerpoint/2010/main" val="183508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32</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33</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pdaac.usgs.gov/user_resources/e_learning/how_convert_aster_ged_v3_science_datasets_georeferenced"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earch.earthdata.nasa.go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file:///\\eocopfs01.intra.dlr.de\FireBIRD\Data\masterthesis_penghua\Pre-processing\Description_of_the_Process_Steps.htm" TargetMode="External"/><Relationship Id="rId2" Type="http://schemas.openxmlformats.org/officeDocument/2006/relationships/hyperlink" Target="file:///\\eocopfs01.intra.dlr.de\FireBIRD\Data\masterthesis_penghua\TiddlyWikiPenghua\TiddlyWikiPenghua.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2.2 </a:t>
            </a:r>
            <a:r>
              <a:rPr lang="en-US" dirty="0"/>
              <a:t>Pre-Processing of the ASTER </a:t>
            </a:r>
            <a:r>
              <a:rPr lang="en-US" dirty="0" smtClean="0"/>
              <a:t>DEM</a:t>
            </a:r>
          </a:p>
          <a:p>
            <a:pPr marL="0" indent="0">
              <a:buNone/>
            </a:pPr>
            <a:r>
              <a:rPr lang="de-DE" dirty="0" smtClean="0"/>
              <a:t>The ASTER DEM </a:t>
            </a:r>
            <a:r>
              <a:rPr lang="de-DE" dirty="0" err="1" smtClean="0"/>
              <a:t>is</a:t>
            </a:r>
            <a:r>
              <a:rPr lang="de-DE" dirty="0" smtClean="0"/>
              <a:t> </a:t>
            </a:r>
            <a:r>
              <a:rPr lang="de-DE" dirty="0" err="1" smtClean="0"/>
              <a:t>of</a:t>
            </a:r>
            <a:r>
              <a:rPr lang="de-DE" dirty="0" smtClean="0"/>
              <a:t> </a:t>
            </a:r>
            <a:r>
              <a:rPr lang="de-DE" dirty="0" err="1" smtClean="0"/>
              <a:t>little</a:t>
            </a:r>
            <a:r>
              <a:rPr lang="de-DE" dirty="0" smtClean="0"/>
              <a:t> </a:t>
            </a:r>
            <a:r>
              <a:rPr lang="de-DE" dirty="0" err="1" smtClean="0"/>
              <a:t>square</a:t>
            </a:r>
            <a:r>
              <a:rPr lang="de-DE" dirty="0" smtClean="0"/>
              <a:t> </a:t>
            </a:r>
            <a:r>
              <a:rPr lang="de-DE" dirty="0" err="1" smtClean="0"/>
              <a:t>size</a:t>
            </a:r>
            <a:r>
              <a:rPr lang="de-DE" dirty="0" smtClean="0"/>
              <a:t>.</a:t>
            </a:r>
          </a:p>
          <a:p>
            <a:pPr marL="0" indent="0">
              <a:buNone/>
            </a:pPr>
            <a:r>
              <a:rPr lang="de-DE" dirty="0" err="1"/>
              <a:t>O</a:t>
            </a:r>
            <a:r>
              <a:rPr lang="de-DE" dirty="0" err="1" smtClean="0"/>
              <a:t>ne</a:t>
            </a:r>
            <a:r>
              <a:rPr lang="de-DE" dirty="0" smtClean="0"/>
              <a:t> TET </a:t>
            </a:r>
            <a:r>
              <a:rPr lang="de-DE" dirty="0" err="1" smtClean="0"/>
              <a:t>scene</a:t>
            </a:r>
            <a:r>
              <a:rPr lang="de-DE" dirty="0" smtClean="0"/>
              <a:t> </a:t>
            </a:r>
            <a:r>
              <a:rPr lang="de-DE" dirty="0" err="1" smtClean="0"/>
              <a:t>covers</a:t>
            </a:r>
            <a:r>
              <a:rPr lang="de-DE" dirty="0" smtClean="0"/>
              <a:t> lots </a:t>
            </a:r>
            <a:r>
              <a:rPr lang="de-DE" dirty="0" err="1" smtClean="0"/>
              <a:t>of</a:t>
            </a:r>
            <a:r>
              <a:rPr lang="de-DE" dirty="0" smtClean="0"/>
              <a:t> ASTER DEM </a:t>
            </a:r>
            <a:r>
              <a:rPr lang="de-DE" dirty="0" err="1" smtClean="0"/>
              <a:t>file</a:t>
            </a:r>
            <a:r>
              <a:rPr lang="de-DE" dirty="0" smtClean="0"/>
              <a:t>.</a:t>
            </a:r>
          </a:p>
          <a:p>
            <a:pPr marL="0" indent="0">
              <a:buNone/>
            </a:pPr>
            <a:r>
              <a:rPr lang="de-DE" dirty="0" smtClean="0"/>
              <a:t>Download </a:t>
            </a:r>
            <a:r>
              <a:rPr lang="de-DE" dirty="0" err="1" smtClean="0"/>
              <a:t>them</a:t>
            </a:r>
            <a:r>
              <a:rPr lang="de-DE" dirty="0" smtClean="0"/>
              <a:t> all.</a:t>
            </a: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10</a:t>
            </a:fld>
            <a:endParaRPr lang="en-GB" noProof="0" dirty="0"/>
          </a:p>
        </p:txBody>
      </p:sp>
      <p:pic>
        <p:nvPicPr>
          <p:cNvPr id="4098" name="Picture 2" descr="\\eocopfs01.intra.dlr.de\FireBIRD\Data\masterthesis_penghua\results\Chile\2017.01.26\screenshots\Screenshot_EarthdataSearch_AsterDEM_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013695"/>
            <a:ext cx="4568649" cy="331227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ocopfs01.intra.dlr.de\FireBIRD\Data\masterthesis_penghua\results\Chile\2017.01.26\screenshots\Screenshot_EarthdataSearch_Aster_GED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5350" y="3013694"/>
            <a:ext cx="4568650" cy="331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57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8172000" cy="397641"/>
          </a:xfrm>
        </p:spPr>
        <p:txBody>
          <a:bodyPr/>
          <a:lstStyle/>
          <a:p>
            <a:pPr marL="0" indent="0">
              <a:buNone/>
            </a:pPr>
            <a:r>
              <a:rPr lang="de-DE" dirty="0" smtClean="0"/>
              <a:t>After </a:t>
            </a:r>
            <a:r>
              <a:rPr lang="de-DE" dirty="0" err="1" smtClean="0"/>
              <a:t>downloading</a:t>
            </a:r>
            <a:r>
              <a:rPr lang="de-DE" dirty="0" smtClean="0"/>
              <a:t>, </a:t>
            </a:r>
            <a:r>
              <a:rPr lang="de-DE" dirty="0" err="1" smtClean="0"/>
              <a:t>you</a:t>
            </a:r>
            <a:r>
              <a:rPr lang="de-DE" dirty="0" smtClean="0"/>
              <a:t> </a:t>
            </a:r>
            <a:r>
              <a:rPr lang="de-DE" dirty="0" err="1" smtClean="0"/>
              <a:t>need</a:t>
            </a:r>
            <a:r>
              <a:rPr lang="de-DE" dirty="0" smtClean="0"/>
              <a:t> </a:t>
            </a:r>
            <a:r>
              <a:rPr lang="de-DE" dirty="0" err="1" smtClean="0"/>
              <a:t>to</a:t>
            </a:r>
            <a:r>
              <a:rPr lang="de-DE" dirty="0" smtClean="0"/>
              <a:t> </a:t>
            </a:r>
            <a:r>
              <a:rPr lang="de-DE" dirty="0" err="1" smtClean="0"/>
              <a:t>unzip</a:t>
            </a:r>
            <a:r>
              <a:rPr lang="de-DE" dirty="0" smtClean="0"/>
              <a:t> all </a:t>
            </a:r>
            <a:r>
              <a:rPr lang="de-DE" dirty="0" err="1" smtClean="0"/>
              <a:t>the</a:t>
            </a:r>
            <a:r>
              <a:rPr lang="de-DE" dirty="0" smtClean="0"/>
              <a:t> </a:t>
            </a:r>
            <a:r>
              <a:rPr lang="de-DE" dirty="0" err="1" smtClean="0"/>
              <a:t>file</a:t>
            </a:r>
            <a:r>
              <a:rPr lang="de-DE" dirty="0" smtClean="0"/>
              <a:t> </a:t>
            </a:r>
            <a:r>
              <a:rPr lang="de-DE" dirty="0" err="1" smtClean="0"/>
              <a:t>first</a:t>
            </a:r>
            <a:r>
              <a:rPr lang="de-DE" dirty="0" smtClean="0"/>
              <a:t>.</a:t>
            </a:r>
          </a:p>
          <a:p>
            <a:pPr marL="0" indent="0">
              <a:buNone/>
            </a:pPr>
            <a:endParaRPr lang="de-DE"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11</a:t>
            </a:fld>
            <a:endParaRPr lang="en-GB" noProof="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65" y="2132856"/>
            <a:ext cx="3531096" cy="397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D:\Unbenann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132856"/>
            <a:ext cx="3482191" cy="39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564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12</a:t>
            </a:fld>
            <a:endParaRPr lang="en-GB" noProof="0" dirty="0"/>
          </a:p>
        </p:txBody>
      </p:sp>
      <p:sp>
        <p:nvSpPr>
          <p:cNvPr id="11" name="TextBox 10"/>
          <p:cNvSpPr txBox="1"/>
          <p:nvPr/>
        </p:nvSpPr>
        <p:spPr>
          <a:xfrm>
            <a:off x="395536" y="1661899"/>
            <a:ext cx="8208912" cy="830997"/>
          </a:xfrm>
          <a:prstGeom prst="rect">
            <a:avLst/>
          </a:prstGeom>
          <a:noFill/>
        </p:spPr>
        <p:txBody>
          <a:bodyPr wrap="square" lIns="0" tIns="0" rIns="0" bIns="0" rtlCol="0">
            <a:spAutoFit/>
          </a:bodyPr>
          <a:lstStyle/>
          <a:p>
            <a:r>
              <a:rPr lang="de-DE" dirty="0" err="1"/>
              <a:t>Then</a:t>
            </a:r>
            <a:r>
              <a:rPr lang="de-DE" dirty="0"/>
              <a:t>, </a:t>
            </a:r>
            <a:r>
              <a:rPr lang="de-DE" dirty="0" err="1"/>
              <a:t>Merge</a:t>
            </a:r>
            <a:r>
              <a:rPr lang="de-DE" dirty="0"/>
              <a:t> </a:t>
            </a:r>
            <a:r>
              <a:rPr lang="de-DE" dirty="0" err="1"/>
              <a:t>the</a:t>
            </a:r>
            <a:r>
              <a:rPr lang="de-DE" dirty="0"/>
              <a:t> </a:t>
            </a:r>
            <a:r>
              <a:rPr lang="de-DE" dirty="0" err="1"/>
              <a:t>single</a:t>
            </a:r>
            <a:r>
              <a:rPr lang="de-DE" dirty="0"/>
              <a:t> </a:t>
            </a:r>
            <a:r>
              <a:rPr lang="de-DE" dirty="0" err="1"/>
              <a:t>little</a:t>
            </a:r>
            <a:r>
              <a:rPr lang="de-DE" dirty="0"/>
              <a:t> DEMS </a:t>
            </a:r>
            <a:r>
              <a:rPr lang="de-DE" dirty="0" err="1"/>
              <a:t>to</a:t>
            </a:r>
            <a:r>
              <a:rPr lang="de-DE" dirty="0"/>
              <a:t> a large DEM </a:t>
            </a:r>
            <a:r>
              <a:rPr lang="de-DE" dirty="0" err="1"/>
              <a:t>file</a:t>
            </a:r>
            <a:r>
              <a:rPr lang="de-DE" dirty="0"/>
              <a:t>. Name </a:t>
            </a:r>
            <a:r>
              <a:rPr lang="de-DE" dirty="0" err="1"/>
              <a:t>it</a:t>
            </a:r>
            <a:r>
              <a:rPr lang="de-DE" dirty="0"/>
              <a:t> </a:t>
            </a:r>
            <a:r>
              <a:rPr lang="de-DE" dirty="0" err="1"/>
              <a:t>as</a:t>
            </a:r>
            <a:r>
              <a:rPr lang="de-DE" dirty="0"/>
              <a:t> aster2_DEM.tif </a:t>
            </a:r>
            <a:r>
              <a:rPr lang="de-DE" dirty="0" err="1"/>
              <a:t>for</a:t>
            </a:r>
            <a:r>
              <a:rPr lang="de-DE" dirty="0"/>
              <a:t> </a:t>
            </a:r>
            <a:r>
              <a:rPr lang="de-DE" dirty="0" err="1"/>
              <a:t>example</a:t>
            </a:r>
            <a:r>
              <a:rPr lang="de-DE" dirty="0"/>
              <a:t>. (The Python </a:t>
            </a:r>
            <a:r>
              <a:rPr lang="de-DE" dirty="0" err="1"/>
              <a:t>code</a:t>
            </a:r>
            <a:r>
              <a:rPr lang="de-DE" dirty="0"/>
              <a:t> </a:t>
            </a:r>
            <a:r>
              <a:rPr lang="de-DE" dirty="0" err="1"/>
              <a:t>is</a:t>
            </a:r>
            <a:r>
              <a:rPr lang="de-DE" dirty="0"/>
              <a:t> </a:t>
            </a:r>
            <a:r>
              <a:rPr lang="de-DE" dirty="0" err="1"/>
              <a:t>given</a:t>
            </a:r>
            <a:r>
              <a:rPr lang="de-DE" dirty="0"/>
              <a:t> in </a:t>
            </a:r>
            <a:r>
              <a:rPr lang="de-DE" dirty="0" err="1"/>
              <a:t>the</a:t>
            </a:r>
            <a:r>
              <a:rPr lang="de-DE" dirty="0"/>
              <a:t> Kopierer).</a:t>
            </a:r>
            <a:endParaRPr lang="en-US" dirty="0"/>
          </a:p>
          <a:p>
            <a:endParaRPr lang="en-US" dirty="0" smtClean="0">
              <a:latin typeface="Arial" pitchFamily="34" charset="0"/>
              <a:cs typeface="Arial"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76872"/>
            <a:ext cx="5616624" cy="424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692696"/>
            <a:ext cx="3921543" cy="590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44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2.3 </a:t>
            </a:r>
            <a:r>
              <a:rPr lang="en-US" dirty="0"/>
              <a:t>Pre-Processing of the ASTER Global Emissivity </a:t>
            </a:r>
            <a:r>
              <a:rPr lang="en-US" dirty="0" smtClean="0"/>
              <a:t>Database</a:t>
            </a:r>
          </a:p>
          <a:p>
            <a:pPr marL="0" indent="0">
              <a:buNone/>
            </a:pPr>
            <a:r>
              <a:rPr lang="de-DE" dirty="0" smtClean="0"/>
              <a:t>Same </a:t>
            </a:r>
            <a:r>
              <a:rPr lang="de-DE" dirty="0" err="1" smtClean="0"/>
              <a:t>as</a:t>
            </a:r>
            <a:r>
              <a:rPr lang="de-DE" dirty="0" smtClean="0"/>
              <a:t> </a:t>
            </a:r>
            <a:r>
              <a:rPr lang="de-DE" dirty="0"/>
              <a:t>The ASTER </a:t>
            </a:r>
            <a:r>
              <a:rPr lang="de-DE" dirty="0" smtClean="0"/>
              <a:t>DEM </a:t>
            </a:r>
            <a:r>
              <a:rPr lang="de-DE" dirty="0" err="1" smtClean="0"/>
              <a:t>file</a:t>
            </a:r>
            <a:r>
              <a:rPr lang="de-DE" dirty="0" smtClean="0"/>
              <a:t>, ASTER Global </a:t>
            </a:r>
            <a:r>
              <a:rPr lang="de-DE" dirty="0" err="1" smtClean="0"/>
              <a:t>Emissivity</a:t>
            </a:r>
            <a:r>
              <a:rPr lang="de-DE" dirty="0" smtClean="0"/>
              <a:t> Database </a:t>
            </a:r>
            <a:r>
              <a:rPr lang="de-DE" dirty="0" err="1"/>
              <a:t>is</a:t>
            </a:r>
            <a:r>
              <a:rPr lang="de-DE" dirty="0"/>
              <a:t> </a:t>
            </a:r>
            <a:r>
              <a:rPr lang="de-DE" dirty="0" err="1"/>
              <a:t>of</a:t>
            </a:r>
            <a:r>
              <a:rPr lang="de-DE" dirty="0"/>
              <a:t> </a:t>
            </a:r>
            <a:r>
              <a:rPr lang="de-DE" dirty="0" err="1"/>
              <a:t>little</a:t>
            </a:r>
            <a:r>
              <a:rPr lang="de-DE" dirty="0"/>
              <a:t> </a:t>
            </a:r>
            <a:r>
              <a:rPr lang="de-DE" dirty="0" err="1"/>
              <a:t>square</a:t>
            </a:r>
            <a:r>
              <a:rPr lang="de-DE" dirty="0"/>
              <a:t> </a:t>
            </a:r>
            <a:r>
              <a:rPr lang="de-DE" dirty="0" err="1"/>
              <a:t>size</a:t>
            </a:r>
            <a:r>
              <a:rPr lang="de-DE" dirty="0"/>
              <a:t>.</a:t>
            </a:r>
          </a:p>
          <a:p>
            <a:pPr marL="0" indent="0">
              <a:buNone/>
            </a:pP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13</a:t>
            </a:fld>
            <a:endParaRPr lang="en-GB" noProof="0" dirty="0"/>
          </a:p>
        </p:txBody>
      </p:sp>
      <p:pic>
        <p:nvPicPr>
          <p:cNvPr id="6146" name="Picture 2" descr="\\eocopfs01.intra.dlr.de\FireBIRD\Data\masterthesis_penghua\results\Chile\2017.01.26\screenshots\Screenshot_EarthdataSearch_Aster_GED_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26060"/>
            <a:ext cx="4568276" cy="331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ocopfs01.intra.dlr.de\FireBIRD\Data\masterthesis_penghua\results\Chile\2017.01.26\screenshots\Screenshot_EarthdataSearch_Aster_GED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4478" y="2725789"/>
            <a:ext cx="4568650" cy="331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29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64779" y="1591199"/>
            <a:ext cx="8172000" cy="325633"/>
          </a:xfrm>
        </p:spPr>
        <p:txBody>
          <a:bodyPr/>
          <a:lstStyle/>
          <a:p>
            <a:pPr marL="0" indent="0">
              <a:buNone/>
            </a:pPr>
            <a:r>
              <a:rPr lang="de-DE" dirty="0" err="1" smtClean="0"/>
              <a:t>Unzip</a:t>
            </a:r>
            <a:r>
              <a:rPr lang="de-DE" dirty="0" smtClean="0"/>
              <a:t> </a:t>
            </a:r>
            <a:r>
              <a:rPr lang="de-DE" dirty="0" err="1" smtClean="0"/>
              <a:t>the</a:t>
            </a:r>
            <a:r>
              <a:rPr lang="de-DE" dirty="0" smtClean="0"/>
              <a:t> </a:t>
            </a:r>
            <a:r>
              <a:rPr lang="de-DE" dirty="0" err="1" smtClean="0"/>
              <a:t>file</a:t>
            </a:r>
            <a:r>
              <a:rPr lang="de-DE" dirty="0" smtClean="0"/>
              <a:t> </a:t>
            </a:r>
            <a:r>
              <a:rPr lang="de-DE" dirty="0" err="1" smtClean="0"/>
              <a:t>frstly</a:t>
            </a:r>
            <a:r>
              <a:rPr lang="de-DE" dirty="0" smtClean="0"/>
              <a:t> </a:t>
            </a:r>
            <a:r>
              <a:rPr lang="de-DE" dirty="0" err="1" smtClean="0"/>
              <a:t>as</a:t>
            </a:r>
            <a:r>
              <a:rPr lang="de-DE" dirty="0" smtClean="0"/>
              <a:t> </a:t>
            </a:r>
            <a:r>
              <a:rPr lang="de-DE" dirty="0" err="1" smtClean="0"/>
              <a:t>well</a:t>
            </a:r>
            <a:r>
              <a:rPr lang="de-DE" dirty="0" smtClean="0"/>
              <a:t>.</a:t>
            </a:r>
            <a:endParaRPr lang="de-DE" dirty="0"/>
          </a:p>
          <a:p>
            <a:pPr marL="0" indent="0">
              <a:buNone/>
            </a:pP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14</a:t>
            </a:fld>
            <a:endParaRPr lang="en-GB" noProof="0" dirty="0"/>
          </a:p>
        </p:txBody>
      </p:sp>
      <p:sp>
        <p:nvSpPr>
          <p:cNvPr id="6" name="Text Placeholder 1"/>
          <p:cNvSpPr txBox="1">
            <a:spLocks/>
          </p:cNvSpPr>
          <p:nvPr/>
        </p:nvSpPr>
        <p:spPr bwMode="auto">
          <a:xfrm>
            <a:off x="464407" y="2132856"/>
            <a:ext cx="4251609" cy="111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dirty="0" err="1"/>
              <a:t>However</a:t>
            </a:r>
            <a:r>
              <a:rPr lang="de-DE" dirty="0"/>
              <a:t>, </a:t>
            </a:r>
            <a:r>
              <a:rPr lang="de-DE" dirty="0" err="1"/>
              <a:t>the</a:t>
            </a:r>
            <a:r>
              <a:rPr lang="de-DE" dirty="0"/>
              <a:t> ASTER GED </a:t>
            </a:r>
            <a:r>
              <a:rPr lang="de-DE" dirty="0" err="1"/>
              <a:t>is</a:t>
            </a:r>
            <a:r>
              <a:rPr lang="de-DE" dirty="0"/>
              <a:t> </a:t>
            </a:r>
            <a:r>
              <a:rPr lang="de-DE" dirty="0" err="1"/>
              <a:t>of</a:t>
            </a:r>
            <a:r>
              <a:rPr lang="de-DE" dirty="0"/>
              <a:t> </a:t>
            </a:r>
            <a:r>
              <a:rPr lang="de-DE" dirty="0" err="1"/>
              <a:t>format</a:t>
            </a:r>
            <a:r>
              <a:rPr lang="de-DE" dirty="0"/>
              <a:t> HDF, so </a:t>
            </a:r>
            <a:r>
              <a:rPr lang="de-DE" dirty="0" err="1"/>
              <a:t>processing</a:t>
            </a:r>
            <a:r>
              <a:rPr lang="de-DE" dirty="0"/>
              <a:t> </a:t>
            </a:r>
            <a:r>
              <a:rPr lang="de-DE" dirty="0" err="1"/>
              <a:t>of</a:t>
            </a:r>
            <a:r>
              <a:rPr lang="de-DE" dirty="0"/>
              <a:t> </a:t>
            </a:r>
            <a:r>
              <a:rPr lang="de-DE" dirty="0" err="1"/>
              <a:t>it</a:t>
            </a:r>
            <a:r>
              <a:rPr lang="de-DE" dirty="0"/>
              <a:t> </a:t>
            </a:r>
            <a:r>
              <a:rPr lang="de-DE" dirty="0" err="1"/>
              <a:t>should</a:t>
            </a:r>
            <a:r>
              <a:rPr lang="de-DE" dirty="0"/>
              <a:t> </a:t>
            </a:r>
            <a:r>
              <a:rPr lang="de-DE" dirty="0" err="1"/>
              <a:t>be</a:t>
            </a:r>
            <a:r>
              <a:rPr lang="de-DE" dirty="0"/>
              <a:t> </a:t>
            </a:r>
            <a:r>
              <a:rPr lang="de-DE" dirty="0" err="1"/>
              <a:t>done</a:t>
            </a:r>
            <a:r>
              <a:rPr lang="de-DE" dirty="0"/>
              <a:t> </a:t>
            </a:r>
            <a:r>
              <a:rPr lang="de-DE" dirty="0" err="1"/>
              <a:t>according</a:t>
            </a:r>
            <a:r>
              <a:rPr lang="de-DE" dirty="0"/>
              <a:t> </a:t>
            </a:r>
            <a:r>
              <a:rPr lang="de-DE" dirty="0" err="1"/>
              <a:t>to</a:t>
            </a:r>
            <a:r>
              <a:rPr lang="de-DE" dirty="0"/>
              <a:t> </a:t>
            </a:r>
            <a:r>
              <a:rPr lang="de-DE" dirty="0" err="1"/>
              <a:t>the</a:t>
            </a:r>
            <a:r>
              <a:rPr lang="de-DE" dirty="0"/>
              <a:t> </a:t>
            </a:r>
            <a:r>
              <a:rPr lang="de-DE" dirty="0" err="1">
                <a:hlinkClick r:id="rId2"/>
              </a:rPr>
              <a:t>official</a:t>
            </a:r>
            <a:r>
              <a:rPr lang="de-DE" dirty="0">
                <a:hlinkClick r:id="rId2"/>
              </a:rPr>
              <a:t> </a:t>
            </a:r>
            <a:r>
              <a:rPr lang="de-DE" dirty="0" err="1">
                <a:hlinkClick r:id="rId2"/>
              </a:rPr>
              <a:t>document</a:t>
            </a:r>
            <a:r>
              <a:rPr lang="de-DE" dirty="0"/>
              <a:t>. As </a:t>
            </a:r>
            <a:r>
              <a:rPr lang="de-DE" dirty="0" err="1"/>
              <a:t>well</a:t>
            </a:r>
            <a:r>
              <a:rPr lang="de-DE" dirty="0"/>
              <a:t>, </a:t>
            </a:r>
            <a:r>
              <a:rPr lang="de-DE" dirty="0" err="1"/>
              <a:t>the</a:t>
            </a:r>
            <a:r>
              <a:rPr lang="de-DE" dirty="0"/>
              <a:t> </a:t>
            </a:r>
            <a:r>
              <a:rPr lang="de-DE" dirty="0" err="1"/>
              <a:t>python</a:t>
            </a:r>
            <a:r>
              <a:rPr lang="de-DE" dirty="0"/>
              <a:t> </a:t>
            </a:r>
            <a:r>
              <a:rPr lang="de-DE" dirty="0" err="1"/>
              <a:t>code</a:t>
            </a:r>
            <a:r>
              <a:rPr lang="de-DE" dirty="0"/>
              <a:t> </a:t>
            </a:r>
            <a:r>
              <a:rPr lang="de-DE" dirty="0" err="1"/>
              <a:t>is</a:t>
            </a:r>
            <a:r>
              <a:rPr lang="de-DE" dirty="0"/>
              <a:t> in </a:t>
            </a:r>
            <a:r>
              <a:rPr lang="de-DE" dirty="0" err="1"/>
              <a:t>the</a:t>
            </a:r>
            <a:r>
              <a:rPr lang="de-DE" dirty="0"/>
              <a:t> Kopierer.</a:t>
            </a:r>
          </a:p>
          <a:p>
            <a:pPr marL="0" indent="0">
              <a:buFont typeface="Arial" pitchFamily="34" charset="0"/>
              <a:buNone/>
            </a:pPr>
            <a:endParaRPr lang="de-DE" dirty="0" smtClean="0"/>
          </a:p>
          <a:p>
            <a:pPr marL="0" indent="0">
              <a:buFont typeface="Arial" pitchFamily="34" charset="0"/>
              <a:buNone/>
            </a:pPr>
            <a:endParaRPr lang="de-DE" dirty="0" smtClean="0"/>
          </a:p>
          <a:p>
            <a:pPr marL="0" indent="0">
              <a:buFont typeface="Arial" pitchFamily="34" charset="0"/>
              <a:buNone/>
            </a:pPr>
            <a:endParaRPr lang="en-US" dirty="0"/>
          </a:p>
        </p:txBody>
      </p:sp>
      <p:sp>
        <p:nvSpPr>
          <p:cNvPr id="7" name="Text Placeholder 1"/>
          <p:cNvSpPr txBox="1">
            <a:spLocks/>
          </p:cNvSpPr>
          <p:nvPr/>
        </p:nvSpPr>
        <p:spPr bwMode="auto">
          <a:xfrm>
            <a:off x="464779" y="4941168"/>
            <a:ext cx="4251237"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dirty="0" err="1" smtClean="0"/>
              <a:t>Extract</a:t>
            </a:r>
            <a:r>
              <a:rPr lang="de-DE" dirty="0" smtClean="0"/>
              <a:t> </a:t>
            </a:r>
            <a:r>
              <a:rPr lang="de-DE" dirty="0" err="1" smtClean="0"/>
              <a:t>the</a:t>
            </a:r>
            <a:r>
              <a:rPr lang="de-DE" dirty="0" smtClean="0"/>
              <a:t> 2nd band </a:t>
            </a:r>
            <a:r>
              <a:rPr lang="en-US" dirty="0" smtClean="0"/>
              <a:t>(</a:t>
            </a:r>
            <a:r>
              <a:rPr lang="en-US" dirty="0"/>
              <a:t>emissivity for Band 11 - 8.6 </a:t>
            </a:r>
            <a:r>
              <a:rPr lang="en-US" dirty="0" err="1" smtClean="0"/>
              <a:t>μm</a:t>
            </a:r>
            <a:r>
              <a:rPr lang="en-US" dirty="0" smtClean="0"/>
              <a:t>)</a:t>
            </a:r>
          </a:p>
          <a:p>
            <a:pPr marL="0" indent="0">
              <a:buFont typeface="Arial" pitchFamily="34" charset="0"/>
              <a:buNone/>
            </a:pPr>
            <a:endParaRPr lang="en-US" dirty="0"/>
          </a:p>
        </p:txBody>
      </p:sp>
      <p:sp>
        <p:nvSpPr>
          <p:cNvPr id="8" name="TextBox 7"/>
          <p:cNvSpPr txBox="1"/>
          <p:nvPr/>
        </p:nvSpPr>
        <p:spPr>
          <a:xfrm>
            <a:off x="464779" y="3573016"/>
            <a:ext cx="4251237" cy="830997"/>
          </a:xfrm>
          <a:prstGeom prst="rect">
            <a:avLst/>
          </a:prstGeom>
          <a:noFill/>
        </p:spPr>
        <p:txBody>
          <a:bodyPr wrap="square" lIns="0" tIns="0" rIns="0" bIns="0" rtlCol="0">
            <a:spAutoFit/>
          </a:bodyPr>
          <a:lstStyle/>
          <a:p>
            <a:r>
              <a:rPr lang="en-US" dirty="0">
                <a:latin typeface="Arial" pitchFamily="34" charset="0"/>
                <a:cs typeface="Arial" pitchFamily="34" charset="0"/>
              </a:rPr>
              <a:t>Merge the single Emissivity files to </a:t>
            </a:r>
            <a:r>
              <a:rPr lang="en-US" dirty="0" err="1">
                <a:latin typeface="Arial" pitchFamily="34" charset="0"/>
                <a:cs typeface="Arial" pitchFamily="34" charset="0"/>
              </a:rPr>
              <a:t>emissivity_map_Chile.tif</a:t>
            </a:r>
            <a:r>
              <a:rPr lang="en-US" dirty="0">
                <a:latin typeface="Arial" pitchFamily="34" charset="0"/>
                <a:cs typeface="Arial" pitchFamily="34" charset="0"/>
              </a:rPr>
              <a:t>. Same Python code as before</a:t>
            </a:r>
            <a:r>
              <a:rPr lang="en-US" dirty="0" smtClean="0"/>
              <a:t>.</a:t>
            </a:r>
            <a:endParaRPr lang="en-US" dirty="0" smtClean="0">
              <a:latin typeface="Arial" pitchFamily="34" charset="0"/>
              <a:cs typeface="Arial"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341227"/>
            <a:ext cx="3678866" cy="446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D:\Unbenann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065" y="2276872"/>
            <a:ext cx="4495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6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2.4 </a:t>
            </a:r>
            <a:r>
              <a:rPr lang="en-US" dirty="0" err="1"/>
              <a:t>Reprojection</a:t>
            </a:r>
            <a:r>
              <a:rPr lang="en-US" dirty="0"/>
              <a:t> </a:t>
            </a:r>
            <a:r>
              <a:rPr lang="en-US" dirty="0" smtClean="0"/>
              <a:t>all the file, including TET-1 scene, water </a:t>
            </a:r>
            <a:r>
              <a:rPr lang="en-US" dirty="0" err="1" smtClean="0"/>
              <a:t>vapour</a:t>
            </a:r>
            <a:r>
              <a:rPr lang="en-US" dirty="0" smtClean="0"/>
              <a:t> file, ASTER DEM and ASTER GED, to appropriate UTM </a:t>
            </a:r>
            <a:r>
              <a:rPr lang="en-US" dirty="0" err="1" smtClean="0"/>
              <a:t>zonr</a:t>
            </a:r>
            <a:r>
              <a:rPr lang="en-US" dirty="0" smtClean="0"/>
              <a:t> </a:t>
            </a:r>
            <a:r>
              <a:rPr lang="en-US" dirty="0"/>
              <a:t>(</a:t>
            </a:r>
            <a:r>
              <a:rPr lang="en-US" dirty="0" smtClean="0"/>
              <a:t>EPSG:32719 for Chile for example) </a:t>
            </a:r>
            <a:r>
              <a:rPr lang="en-US" dirty="0"/>
              <a:t>and Resampling to 150 x 150</a:t>
            </a:r>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15</a:t>
            </a:fld>
            <a:endParaRPr lang="en-GB" noProof="0" dirty="0"/>
          </a:p>
        </p:txBody>
      </p:sp>
    </p:spTree>
    <p:extLst>
      <p:ext uri="{BB962C8B-B14F-4D97-AF65-F5344CB8AC3E}">
        <p14:creationId xmlns:p14="http://schemas.microsoft.com/office/powerpoint/2010/main" val="1986383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5454152" cy="1189729"/>
          </a:xfrm>
        </p:spPr>
        <p:txBody>
          <a:bodyPr/>
          <a:lstStyle/>
          <a:p>
            <a:pPr marL="0" indent="0">
              <a:buNone/>
            </a:pPr>
            <a:r>
              <a:rPr lang="de-DE" dirty="0" smtClean="0"/>
              <a:t>2.5 </a:t>
            </a:r>
            <a:r>
              <a:rPr lang="en-US" dirty="0"/>
              <a:t>Clipping the results to the extent of the TET-1 </a:t>
            </a:r>
            <a:r>
              <a:rPr lang="en-US" dirty="0" smtClean="0"/>
              <a:t>scene</a:t>
            </a:r>
          </a:p>
          <a:p>
            <a:pPr marL="789300" lvl="1" indent="-342900">
              <a:buFont typeface="+mj-lt"/>
              <a:buAutoNum type="alphaLcParenR"/>
            </a:pPr>
            <a:r>
              <a:rPr lang="en-US" dirty="0"/>
              <a:t>Create an alpha </a:t>
            </a:r>
            <a:r>
              <a:rPr lang="en-US" dirty="0" smtClean="0"/>
              <a:t>channel using TET-1 imagery;</a:t>
            </a:r>
          </a:p>
          <a:p>
            <a:pPr marL="446400" lvl="1" indent="0">
              <a:buNone/>
            </a:pP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16</a:t>
            </a:fld>
            <a:endParaRPr lang="en-GB" noProof="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412775"/>
            <a:ext cx="2586038"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67544" y="2848372"/>
            <a:ext cx="5184576" cy="1661993"/>
          </a:xfrm>
          <a:prstGeom prst="rect">
            <a:avLst/>
          </a:prstGeom>
          <a:noFill/>
        </p:spPr>
        <p:txBody>
          <a:bodyPr wrap="square" lIns="0" tIns="0" rIns="0" bIns="0" rtlCol="0">
            <a:spAutoFit/>
          </a:bodyPr>
          <a:lstStyle/>
          <a:p>
            <a:pPr marL="789300" lvl="1" indent="-342900">
              <a:buFont typeface="+mj-lt"/>
              <a:buAutoNum type="alphaLcParenR"/>
            </a:pPr>
            <a:r>
              <a:rPr lang="en-US" dirty="0"/>
              <a:t>Create a shapefile from this alpha channel;</a:t>
            </a:r>
          </a:p>
          <a:p>
            <a:pPr marL="789300" lvl="1" indent="-342900">
              <a:buFont typeface="+mj-lt"/>
              <a:buAutoNum type="alphaLcParenR"/>
            </a:pPr>
            <a:r>
              <a:rPr lang="en-US" dirty="0"/>
              <a:t>Clip the Aster DEM file with this clip shapefile;</a:t>
            </a:r>
          </a:p>
          <a:p>
            <a:pPr marL="789300" lvl="1" indent="-342900">
              <a:buFont typeface="+mj-lt"/>
              <a:buAutoNum type="alphaLcParenR"/>
            </a:pPr>
            <a:r>
              <a:rPr lang="en-US" dirty="0"/>
              <a:t>Clip the Aster GED file with this clip shapefile;</a:t>
            </a:r>
          </a:p>
          <a:p>
            <a:pPr marL="789300" lvl="1" indent="-342900">
              <a:buFont typeface="+mj-lt"/>
              <a:buAutoNum type="alphaLcParenR"/>
            </a:pPr>
            <a:r>
              <a:rPr lang="en-US" dirty="0"/>
              <a:t>Clip the MODIS water </a:t>
            </a:r>
            <a:r>
              <a:rPr lang="en-US" dirty="0" err="1"/>
              <a:t>vapour</a:t>
            </a:r>
            <a:r>
              <a:rPr lang="en-US" dirty="0"/>
              <a:t> file with this clip shapefile;</a:t>
            </a:r>
          </a:p>
          <a:p>
            <a:endParaRPr lang="en-US" dirty="0" smtClean="0">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476" y="1233450"/>
            <a:ext cx="2999437" cy="48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68383" y="4429839"/>
            <a:ext cx="5107039" cy="553998"/>
          </a:xfrm>
          <a:prstGeom prst="rect">
            <a:avLst/>
          </a:prstGeom>
          <a:noFill/>
        </p:spPr>
        <p:txBody>
          <a:bodyPr wrap="none" lIns="0" tIns="0" rIns="0" bIns="0" rtlCol="0">
            <a:spAutoFit/>
          </a:bodyPr>
          <a:lstStyle/>
          <a:p>
            <a:pPr marL="0" lvl="1"/>
            <a:r>
              <a:rPr lang="en-US" b="1" dirty="0"/>
              <a:t>Do forget</a:t>
            </a:r>
            <a:r>
              <a:rPr lang="en-US" dirty="0"/>
              <a:t> to clip the TET scenes with this clip shapefile</a:t>
            </a:r>
          </a:p>
          <a:p>
            <a:endParaRPr lang="en-US" dirty="0" smtClean="0">
              <a:latin typeface="Arial" pitchFamily="34" charset="0"/>
              <a:cs typeface="Arial" pitchFamily="34"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99" y="1772816"/>
            <a:ext cx="2407991" cy="341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099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2.6 </a:t>
            </a:r>
            <a:r>
              <a:rPr lang="de-DE" dirty="0" err="1" smtClean="0"/>
              <a:t>Finally</a:t>
            </a:r>
            <a:r>
              <a:rPr lang="de-DE" dirty="0" smtClean="0"/>
              <a:t>, </a:t>
            </a:r>
            <a:r>
              <a:rPr lang="de-DE" dirty="0" err="1" smtClean="0"/>
              <a:t>as</a:t>
            </a:r>
            <a:r>
              <a:rPr lang="de-DE" dirty="0" smtClean="0"/>
              <a:t> </a:t>
            </a:r>
            <a:r>
              <a:rPr lang="de-DE" dirty="0" err="1" smtClean="0"/>
              <a:t>required</a:t>
            </a:r>
            <a:r>
              <a:rPr lang="de-DE" dirty="0" smtClean="0"/>
              <a:t>, </a:t>
            </a:r>
            <a:r>
              <a:rPr lang="de-DE" dirty="0" err="1" smtClean="0"/>
              <a:t>by</a:t>
            </a:r>
            <a:r>
              <a:rPr lang="de-DE" dirty="0" smtClean="0"/>
              <a:t> MITIP, MIR band </a:t>
            </a:r>
            <a:r>
              <a:rPr lang="de-DE" dirty="0" err="1" smtClean="0"/>
              <a:t>imagery</a:t>
            </a:r>
            <a:r>
              <a:rPr lang="de-DE" dirty="0" smtClean="0"/>
              <a:t> </a:t>
            </a:r>
            <a:r>
              <a:rPr lang="de-DE" dirty="0" err="1" smtClean="0"/>
              <a:t>and</a:t>
            </a:r>
            <a:r>
              <a:rPr lang="de-DE" dirty="0" smtClean="0"/>
              <a:t> TIR band </a:t>
            </a:r>
            <a:r>
              <a:rPr lang="de-DE" dirty="0" err="1" smtClean="0"/>
              <a:t>imagery</a:t>
            </a:r>
            <a:r>
              <a:rPr lang="de-DE" dirty="0" smtClean="0"/>
              <a:t> </a:t>
            </a:r>
            <a:r>
              <a:rPr lang="de-DE" dirty="0" err="1" smtClean="0"/>
              <a:t>of</a:t>
            </a:r>
            <a:r>
              <a:rPr lang="de-DE" dirty="0" smtClean="0"/>
              <a:t> TET-1 </a:t>
            </a:r>
            <a:r>
              <a:rPr lang="de-DE" dirty="0" err="1" smtClean="0"/>
              <a:t>should</a:t>
            </a:r>
            <a:r>
              <a:rPr lang="de-DE" dirty="0" smtClean="0"/>
              <a:t> </a:t>
            </a:r>
            <a:r>
              <a:rPr lang="de-DE" dirty="0" err="1" smtClean="0"/>
              <a:t>be</a:t>
            </a:r>
            <a:r>
              <a:rPr lang="de-DE" dirty="0" smtClean="0"/>
              <a:t> </a:t>
            </a:r>
            <a:r>
              <a:rPr lang="de-DE" dirty="0" err="1" smtClean="0"/>
              <a:t>merged</a:t>
            </a:r>
            <a:r>
              <a:rPr lang="de-DE" dirty="0" smtClean="0"/>
              <a:t> </a:t>
            </a:r>
            <a:r>
              <a:rPr lang="de-DE" dirty="0" err="1" smtClean="0"/>
              <a:t>to</a:t>
            </a:r>
            <a:r>
              <a:rPr lang="de-DE" dirty="0" smtClean="0"/>
              <a:t> </a:t>
            </a:r>
            <a:r>
              <a:rPr lang="de-DE" dirty="0" err="1" smtClean="0"/>
              <a:t>one</a:t>
            </a:r>
            <a:r>
              <a:rPr lang="de-DE" dirty="0" smtClean="0"/>
              <a:t> </a:t>
            </a:r>
            <a:r>
              <a:rPr lang="de-DE" dirty="0" err="1" smtClean="0"/>
              <a:t>file</a:t>
            </a:r>
            <a:r>
              <a:rPr lang="de-DE" dirty="0" smtClean="0"/>
              <a:t> </a:t>
            </a:r>
            <a:r>
              <a:rPr lang="de-DE" dirty="0" err="1" smtClean="0"/>
              <a:t>with</a:t>
            </a:r>
            <a:r>
              <a:rPr lang="de-DE" dirty="0" smtClean="0"/>
              <a:t> </a:t>
            </a:r>
            <a:r>
              <a:rPr lang="de-DE" dirty="0" err="1" smtClean="0"/>
              <a:t>the</a:t>
            </a:r>
            <a:r>
              <a:rPr lang="de-DE" dirty="0" smtClean="0"/>
              <a:t> </a:t>
            </a:r>
            <a:r>
              <a:rPr lang="de-DE" dirty="0" err="1" smtClean="0"/>
              <a:t>first</a:t>
            </a:r>
            <a:r>
              <a:rPr lang="de-DE" dirty="0" smtClean="0"/>
              <a:t> band MIR band.</a:t>
            </a:r>
          </a:p>
          <a:p>
            <a:pPr marL="0" indent="0">
              <a:buNone/>
            </a:pPr>
            <a:endParaRPr lang="de-DE" dirty="0"/>
          </a:p>
          <a:p>
            <a:pPr marL="0" indent="0">
              <a:buNone/>
            </a:pPr>
            <a:r>
              <a:rPr lang="de-DE" dirty="0" err="1" smtClean="0"/>
              <a:t>If</a:t>
            </a:r>
            <a:r>
              <a:rPr lang="de-DE" dirty="0" smtClean="0"/>
              <a:t> </a:t>
            </a:r>
            <a:r>
              <a:rPr lang="de-DE" dirty="0" err="1" smtClean="0"/>
              <a:t>it</a:t>
            </a:r>
            <a:r>
              <a:rPr lang="de-DE" dirty="0" smtClean="0"/>
              <a:t> </a:t>
            </a:r>
            <a:r>
              <a:rPr lang="de-DE" dirty="0" err="1" smtClean="0"/>
              <a:t>is</a:t>
            </a:r>
            <a:r>
              <a:rPr lang="de-DE" dirty="0" smtClean="0"/>
              <a:t> a </a:t>
            </a:r>
            <a:r>
              <a:rPr lang="de-DE" dirty="0" err="1" smtClean="0"/>
              <a:t>day</a:t>
            </a:r>
            <a:r>
              <a:rPr lang="de-DE" dirty="0" smtClean="0"/>
              <a:t>-time </a:t>
            </a:r>
            <a:r>
              <a:rPr lang="de-DE" dirty="0" err="1" smtClean="0"/>
              <a:t>scene</a:t>
            </a:r>
            <a:r>
              <a:rPr lang="de-DE" dirty="0" smtClean="0"/>
              <a:t>, </a:t>
            </a:r>
            <a:r>
              <a:rPr lang="de-DE" dirty="0" err="1" smtClean="0"/>
              <a:t>then</a:t>
            </a:r>
            <a:r>
              <a:rPr lang="de-DE" dirty="0" smtClean="0"/>
              <a:t> additional </a:t>
            </a:r>
            <a:r>
              <a:rPr lang="de-DE" dirty="0" err="1" smtClean="0"/>
              <a:t>red</a:t>
            </a:r>
            <a:r>
              <a:rPr lang="de-DE" dirty="0" smtClean="0"/>
              <a:t> band </a:t>
            </a:r>
            <a:r>
              <a:rPr lang="de-DE" dirty="0" err="1" smtClean="0"/>
              <a:t>is</a:t>
            </a:r>
            <a:r>
              <a:rPr lang="de-DE" dirty="0" smtClean="0"/>
              <a:t> </a:t>
            </a:r>
            <a:r>
              <a:rPr lang="de-DE" dirty="0" err="1" smtClean="0"/>
              <a:t>required</a:t>
            </a:r>
            <a:r>
              <a:rPr lang="de-DE" dirty="0" smtClean="0"/>
              <a:t> </a:t>
            </a:r>
            <a:r>
              <a:rPr lang="de-DE" dirty="0" err="1" smtClean="0"/>
              <a:t>as</a:t>
            </a:r>
            <a:r>
              <a:rPr lang="de-DE" dirty="0" smtClean="0"/>
              <a:t> </a:t>
            </a:r>
            <a:r>
              <a:rPr lang="de-DE" dirty="0" err="1" smtClean="0"/>
              <a:t>well</a:t>
            </a:r>
            <a:r>
              <a:rPr lang="de-DE" dirty="0" smtClean="0"/>
              <a:t> </a:t>
            </a:r>
            <a:r>
              <a:rPr lang="de-DE" dirty="0" err="1" smtClean="0"/>
              <a:t>and</a:t>
            </a:r>
            <a:r>
              <a:rPr lang="de-DE" dirty="0" smtClean="0"/>
              <a:t> </a:t>
            </a:r>
            <a:r>
              <a:rPr lang="de-DE" dirty="0" err="1" smtClean="0"/>
              <a:t>should</a:t>
            </a:r>
            <a:r>
              <a:rPr lang="de-DE" dirty="0" smtClean="0"/>
              <a:t> </a:t>
            </a:r>
            <a:r>
              <a:rPr lang="de-DE" dirty="0" err="1" smtClean="0"/>
              <a:t>be</a:t>
            </a:r>
            <a:r>
              <a:rPr lang="de-DE" dirty="0" smtClean="0"/>
              <a:t> </a:t>
            </a:r>
            <a:r>
              <a:rPr lang="de-DE" dirty="0" err="1" smtClean="0"/>
              <a:t>the</a:t>
            </a:r>
            <a:r>
              <a:rPr lang="de-DE" dirty="0" smtClean="0"/>
              <a:t> </a:t>
            </a:r>
            <a:r>
              <a:rPr lang="de-DE" dirty="0" err="1" smtClean="0"/>
              <a:t>first</a:t>
            </a:r>
            <a:r>
              <a:rPr lang="de-DE" dirty="0" smtClean="0"/>
              <a:t> band </a:t>
            </a:r>
            <a:r>
              <a:rPr lang="de-DE" dirty="0" err="1" smtClean="0"/>
              <a:t>of</a:t>
            </a:r>
            <a:r>
              <a:rPr lang="de-DE" dirty="0" smtClean="0"/>
              <a:t> </a:t>
            </a:r>
            <a:r>
              <a:rPr lang="de-DE" dirty="0" err="1" smtClean="0"/>
              <a:t>merged</a:t>
            </a:r>
            <a:r>
              <a:rPr lang="de-DE" dirty="0" smtClean="0"/>
              <a:t> </a:t>
            </a:r>
            <a:r>
              <a:rPr lang="de-DE" dirty="0" err="1" smtClean="0"/>
              <a:t>file</a:t>
            </a:r>
            <a:r>
              <a:rPr lang="de-DE" dirty="0" smtClean="0"/>
              <a:t>.</a:t>
            </a: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17</a:t>
            </a:fld>
            <a:endParaRPr lang="en-GB" noProof="0" dirty="0"/>
          </a:p>
        </p:txBody>
      </p:sp>
    </p:spTree>
    <p:extLst>
      <p:ext uri="{BB962C8B-B14F-4D97-AF65-F5344CB8AC3E}">
        <p14:creationId xmlns:p14="http://schemas.microsoft.com/office/powerpoint/2010/main" val="2875174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2.7 After all </a:t>
            </a:r>
            <a:r>
              <a:rPr lang="de-DE" dirty="0" err="1" smtClean="0"/>
              <a:t>of</a:t>
            </a:r>
            <a:r>
              <a:rPr lang="de-DE" dirty="0" smtClean="0"/>
              <a:t> </a:t>
            </a:r>
            <a:r>
              <a:rPr lang="de-DE" dirty="0" err="1" smtClean="0"/>
              <a:t>the</a:t>
            </a:r>
            <a:r>
              <a:rPr lang="de-DE" dirty="0" smtClean="0"/>
              <a:t> </a:t>
            </a:r>
            <a:r>
              <a:rPr lang="de-DE" dirty="0" err="1" smtClean="0"/>
              <a:t>pre-processing</a:t>
            </a:r>
            <a:r>
              <a:rPr lang="de-DE" dirty="0" smtClean="0"/>
              <a:t> </a:t>
            </a:r>
            <a:r>
              <a:rPr lang="de-DE" dirty="0" err="1" smtClean="0"/>
              <a:t>above</a:t>
            </a:r>
            <a:r>
              <a:rPr lang="de-DE" dirty="0" smtClean="0"/>
              <a:t>, </a:t>
            </a:r>
            <a:r>
              <a:rPr lang="de-DE" dirty="0" err="1" smtClean="0"/>
              <a:t>now</a:t>
            </a:r>
            <a:r>
              <a:rPr lang="de-DE" dirty="0" smtClean="0"/>
              <a:t> </a:t>
            </a:r>
            <a:r>
              <a:rPr lang="de-DE" dirty="0" err="1" smtClean="0"/>
              <a:t>we</a:t>
            </a:r>
            <a:r>
              <a:rPr lang="de-DE" dirty="0" smtClean="0"/>
              <a:t> </a:t>
            </a:r>
            <a:r>
              <a:rPr lang="de-DE" dirty="0" err="1" smtClean="0"/>
              <a:t>are</a:t>
            </a:r>
            <a:r>
              <a:rPr lang="de-DE" dirty="0" smtClean="0"/>
              <a:t> </a:t>
            </a:r>
            <a:r>
              <a:rPr lang="de-DE" dirty="0" err="1" smtClean="0"/>
              <a:t>able</a:t>
            </a:r>
            <a:r>
              <a:rPr lang="de-DE" dirty="0" smtClean="0"/>
              <a:t> </a:t>
            </a:r>
            <a:r>
              <a:rPr lang="de-DE" dirty="0" err="1" smtClean="0"/>
              <a:t>to</a:t>
            </a:r>
            <a:r>
              <a:rPr lang="de-DE" dirty="0" smtClean="0"/>
              <a:t> </a:t>
            </a:r>
            <a:r>
              <a:rPr lang="de-DE" dirty="0" err="1" smtClean="0"/>
              <a:t>use</a:t>
            </a:r>
            <a:r>
              <a:rPr lang="de-DE" dirty="0" smtClean="0"/>
              <a:t> MITIP.</a:t>
            </a:r>
          </a:p>
          <a:p>
            <a:pPr marL="0" indent="0">
              <a:buNone/>
            </a:pPr>
            <a:endParaRPr lang="de-DE" dirty="0"/>
          </a:p>
          <a:p>
            <a:pPr marL="0" indent="0">
              <a:buNone/>
            </a:pPr>
            <a:r>
              <a:rPr lang="de-DE" dirty="0" smtClean="0"/>
              <a:t>Open IDL </a:t>
            </a:r>
            <a:r>
              <a:rPr lang="de-DE" dirty="0" err="1" smtClean="0"/>
              <a:t>and</a:t>
            </a:r>
            <a:r>
              <a:rPr lang="de-DE" dirty="0" smtClean="0"/>
              <a:t> </a:t>
            </a:r>
            <a:r>
              <a:rPr lang="de-DE" dirty="0" err="1" smtClean="0"/>
              <a:t>locating</a:t>
            </a:r>
            <a:r>
              <a:rPr lang="de-DE" dirty="0" smtClean="0"/>
              <a:t> </a:t>
            </a:r>
            <a:r>
              <a:rPr lang="de-DE" dirty="0" err="1" smtClean="0"/>
              <a:t>to</a:t>
            </a:r>
            <a:r>
              <a:rPr lang="de-DE" dirty="0" smtClean="0"/>
              <a:t> </a:t>
            </a:r>
            <a:r>
              <a:rPr lang="de-DE" dirty="0" err="1" smtClean="0"/>
              <a:t>the</a:t>
            </a:r>
            <a:r>
              <a:rPr lang="de-DE" dirty="0" smtClean="0"/>
              <a:t> </a:t>
            </a:r>
            <a:r>
              <a:rPr lang="de-DE" dirty="0" err="1" smtClean="0"/>
              <a:t>the</a:t>
            </a:r>
            <a:r>
              <a:rPr lang="de-DE" dirty="0" smtClean="0"/>
              <a:t> </a:t>
            </a:r>
            <a:r>
              <a:rPr lang="de-DE" dirty="0" err="1" smtClean="0"/>
              <a:t>folder</a:t>
            </a:r>
            <a:r>
              <a:rPr lang="de-DE" dirty="0" smtClean="0"/>
              <a:t> </a:t>
            </a:r>
            <a:r>
              <a:rPr lang="de-DE" dirty="0" err="1" smtClean="0"/>
              <a:t>which</a:t>
            </a:r>
            <a:r>
              <a:rPr lang="de-DE" dirty="0" smtClean="0"/>
              <a:t> </a:t>
            </a:r>
            <a:r>
              <a:rPr lang="de-DE" dirty="0" err="1" smtClean="0"/>
              <a:t>contains</a:t>
            </a:r>
            <a:r>
              <a:rPr lang="de-DE" dirty="0" smtClean="0"/>
              <a:t> </a:t>
            </a:r>
            <a:r>
              <a:rPr lang="de-DE" i="1" dirty="0" err="1" smtClean="0"/>
              <a:t>mitip</a:t>
            </a:r>
            <a:r>
              <a:rPr lang="de-DE" dirty="0" smtClean="0"/>
              <a:t>, </a:t>
            </a:r>
            <a:r>
              <a:rPr lang="de-DE" dirty="0" err="1" smtClean="0"/>
              <a:t>typing</a:t>
            </a:r>
            <a:r>
              <a:rPr lang="de-DE" dirty="0" smtClean="0"/>
              <a:t> </a:t>
            </a:r>
            <a:r>
              <a:rPr lang="de-DE" i="1" dirty="0" err="1" smtClean="0"/>
              <a:t>mitip</a:t>
            </a:r>
            <a:r>
              <a:rPr lang="de-DE" dirty="0" smtClean="0"/>
              <a:t> in </a:t>
            </a:r>
            <a:r>
              <a:rPr lang="de-DE" dirty="0" err="1" smtClean="0"/>
              <a:t>the</a:t>
            </a:r>
            <a:r>
              <a:rPr lang="de-DE" dirty="0" smtClean="0"/>
              <a:t> IDL </a:t>
            </a:r>
            <a:r>
              <a:rPr lang="de-DE" dirty="0" err="1" smtClean="0"/>
              <a:t>console</a:t>
            </a:r>
            <a:r>
              <a:rPr lang="de-DE" dirty="0" smtClean="0"/>
              <a:t> </a:t>
            </a:r>
            <a:r>
              <a:rPr lang="de-DE" dirty="0" err="1" smtClean="0"/>
              <a:t>you</a:t>
            </a:r>
            <a:r>
              <a:rPr lang="de-DE" dirty="0" smtClean="0"/>
              <a:t> will </a:t>
            </a:r>
            <a:r>
              <a:rPr lang="de-DE" dirty="0" err="1" smtClean="0"/>
              <a:t>see</a:t>
            </a:r>
            <a:r>
              <a:rPr lang="de-DE" dirty="0" smtClean="0"/>
              <a:t>:</a:t>
            </a:r>
          </a:p>
          <a:p>
            <a:pPr marL="0" indent="0">
              <a:buNone/>
            </a:pP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18</a:t>
            </a:fld>
            <a:endParaRPr lang="en-GB" noProof="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068960"/>
            <a:ext cx="4200128" cy="221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262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8172000" cy="1045713"/>
          </a:xfrm>
        </p:spPr>
        <p:txBody>
          <a:bodyPr/>
          <a:lstStyle/>
          <a:p>
            <a:pPr marL="0" indent="0">
              <a:buNone/>
            </a:pPr>
            <a:r>
              <a:rPr lang="de-DE" dirty="0" err="1" smtClean="0"/>
              <a:t>Sepcifying</a:t>
            </a:r>
            <a:r>
              <a:rPr lang="de-DE" dirty="0" smtClean="0"/>
              <a:t> </a:t>
            </a:r>
            <a:r>
              <a:rPr lang="de-DE" dirty="0" err="1" smtClean="0"/>
              <a:t>each</a:t>
            </a:r>
            <a:r>
              <a:rPr lang="de-DE" dirty="0" smtClean="0"/>
              <a:t> </a:t>
            </a:r>
            <a:r>
              <a:rPr lang="de-DE" dirty="0" err="1" smtClean="0"/>
              <a:t>required</a:t>
            </a:r>
            <a:r>
              <a:rPr lang="de-DE" dirty="0" smtClean="0"/>
              <a:t> </a:t>
            </a:r>
            <a:r>
              <a:rPr lang="de-DE" dirty="0" err="1" smtClean="0"/>
              <a:t>keyword</a:t>
            </a:r>
            <a:r>
              <a:rPr lang="de-DE" dirty="0" smtClean="0"/>
              <a:t> </a:t>
            </a:r>
            <a:r>
              <a:rPr lang="de-DE" dirty="0" err="1" smtClean="0"/>
              <a:t>with</a:t>
            </a:r>
            <a:r>
              <a:rPr lang="de-DE" dirty="0" smtClean="0"/>
              <a:t> </a:t>
            </a:r>
            <a:r>
              <a:rPr lang="de-DE" dirty="0" err="1" smtClean="0"/>
              <a:t>the</a:t>
            </a:r>
            <a:r>
              <a:rPr lang="de-DE" dirty="0" smtClean="0"/>
              <a:t> </a:t>
            </a:r>
            <a:r>
              <a:rPr lang="de-DE" dirty="0" err="1" smtClean="0"/>
              <a:t>correct</a:t>
            </a:r>
            <a:r>
              <a:rPr lang="de-DE" dirty="0" smtClean="0"/>
              <a:t> </a:t>
            </a:r>
            <a:r>
              <a:rPr lang="de-DE" dirty="0" err="1" smtClean="0"/>
              <a:t>path</a:t>
            </a:r>
            <a:r>
              <a:rPr lang="de-DE" dirty="0" smtClean="0"/>
              <a:t> </a:t>
            </a:r>
            <a:r>
              <a:rPr lang="de-DE" dirty="0" err="1" smtClean="0"/>
              <a:t>and</a:t>
            </a:r>
            <a:r>
              <a:rPr lang="de-DE" dirty="0" smtClean="0"/>
              <a:t> </a:t>
            </a:r>
            <a:r>
              <a:rPr lang="de-DE" dirty="0" err="1" smtClean="0"/>
              <a:t>file</a:t>
            </a:r>
            <a:r>
              <a:rPr lang="de-DE" dirty="0"/>
              <a:t> </a:t>
            </a:r>
            <a:r>
              <a:rPr lang="de-DE" dirty="0" err="1" smtClean="0"/>
              <a:t>name</a:t>
            </a:r>
            <a:r>
              <a:rPr lang="de-DE" dirty="0" smtClean="0"/>
              <a:t> </a:t>
            </a:r>
            <a:r>
              <a:rPr lang="de-DE" dirty="0" err="1" smtClean="0"/>
              <a:t>to</a:t>
            </a:r>
            <a:r>
              <a:rPr lang="de-DE" dirty="0" smtClean="0"/>
              <a:t> </a:t>
            </a:r>
            <a:r>
              <a:rPr lang="de-DE" dirty="0" err="1" smtClean="0"/>
              <a:t>the</a:t>
            </a:r>
            <a:r>
              <a:rPr lang="de-DE" dirty="0" smtClean="0"/>
              <a:t> </a:t>
            </a:r>
            <a:r>
              <a:rPr lang="de-DE" dirty="0" err="1" smtClean="0"/>
              <a:t>corresponding</a:t>
            </a:r>
            <a:r>
              <a:rPr lang="de-DE" dirty="0" smtClean="0"/>
              <a:t> </a:t>
            </a:r>
            <a:r>
              <a:rPr lang="de-DE" dirty="0" err="1" smtClean="0"/>
              <a:t>file</a:t>
            </a:r>
            <a:r>
              <a:rPr lang="de-DE" dirty="0" smtClean="0"/>
              <a:t> </a:t>
            </a:r>
            <a:r>
              <a:rPr lang="de-DE" dirty="0" err="1" smtClean="0"/>
              <a:t>as</a:t>
            </a:r>
            <a:r>
              <a:rPr lang="de-DE" dirty="0" smtClean="0"/>
              <a:t> </a:t>
            </a:r>
            <a:r>
              <a:rPr lang="de-DE" dirty="0" err="1" smtClean="0"/>
              <a:t>showed</a:t>
            </a:r>
            <a:r>
              <a:rPr lang="de-DE" dirty="0" smtClean="0"/>
              <a:t> </a:t>
            </a:r>
            <a:r>
              <a:rPr lang="de-DE" dirty="0" err="1" smtClean="0"/>
              <a:t>bellow</a:t>
            </a:r>
            <a:r>
              <a:rPr lang="de-DE" dirty="0" smtClean="0"/>
              <a:t> </a:t>
            </a:r>
            <a:r>
              <a:rPr lang="de-DE" dirty="0" err="1" smtClean="0"/>
              <a:t>and</a:t>
            </a:r>
            <a:r>
              <a:rPr lang="de-DE" dirty="0" smtClean="0"/>
              <a:t> push </a:t>
            </a:r>
            <a:r>
              <a:rPr lang="de-DE" dirty="0" err="1" smtClean="0"/>
              <a:t>the</a:t>
            </a:r>
            <a:r>
              <a:rPr lang="de-DE" dirty="0" smtClean="0"/>
              <a:t> </a:t>
            </a:r>
            <a:r>
              <a:rPr lang="de-DE" dirty="0" err="1" smtClean="0"/>
              <a:t>return</a:t>
            </a:r>
            <a:r>
              <a:rPr lang="de-DE" dirty="0" smtClean="0"/>
              <a:t> </a:t>
            </a:r>
            <a:r>
              <a:rPr lang="de-DE" dirty="0" err="1" smtClean="0"/>
              <a:t>botton</a:t>
            </a:r>
            <a:r>
              <a:rPr lang="de-DE" dirty="0" smtClean="0"/>
              <a:t>, MITIP </a:t>
            </a:r>
            <a:r>
              <a:rPr lang="de-DE" dirty="0" err="1" smtClean="0"/>
              <a:t>start</a:t>
            </a:r>
            <a:r>
              <a:rPr lang="de-DE" dirty="0" smtClean="0"/>
              <a:t> </a:t>
            </a:r>
            <a:r>
              <a:rPr lang="de-DE" dirty="0" err="1" smtClean="0"/>
              <a:t>to</a:t>
            </a:r>
            <a:r>
              <a:rPr lang="de-DE" dirty="0" smtClean="0"/>
              <a:t> </a:t>
            </a:r>
            <a:r>
              <a:rPr lang="de-DE" dirty="0" err="1" smtClean="0"/>
              <a:t>process</a:t>
            </a:r>
            <a:r>
              <a:rPr lang="de-DE" dirty="0" smtClean="0"/>
              <a:t> </a:t>
            </a:r>
            <a:r>
              <a:rPr lang="de-DE" dirty="0" err="1" smtClean="0"/>
              <a:t>the</a:t>
            </a:r>
            <a:r>
              <a:rPr lang="de-DE" dirty="0" smtClean="0"/>
              <a:t> </a:t>
            </a:r>
            <a:r>
              <a:rPr lang="de-DE" dirty="0" err="1" smtClean="0"/>
              <a:t>data</a:t>
            </a:r>
            <a:r>
              <a:rPr lang="de-DE" dirty="0" smtClean="0"/>
              <a:t>.</a:t>
            </a: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19</a:t>
            </a:fld>
            <a:endParaRPr lang="en-GB" noProof="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891234"/>
            <a:ext cx="8820471"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
          <p:cNvSpPr txBox="1">
            <a:spLocks/>
          </p:cNvSpPr>
          <p:nvPr/>
        </p:nvSpPr>
        <p:spPr bwMode="auto">
          <a:xfrm>
            <a:off x="431739" y="4005064"/>
            <a:ext cx="8172000" cy="104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End </a:t>
            </a:r>
            <a:r>
              <a:rPr lang="de-DE" dirty="0" err="1" smtClean="0"/>
              <a:t>marker</a:t>
            </a:r>
            <a:r>
              <a:rPr lang="de-DE" dirty="0" smtClean="0"/>
              <a:t>: </a:t>
            </a:r>
            <a:r>
              <a:rPr lang="de-DE" dirty="0" err="1" smtClean="0"/>
              <a:t>Until</a:t>
            </a:r>
            <a:r>
              <a:rPr lang="de-DE" dirty="0" smtClean="0"/>
              <a:t> </a:t>
            </a:r>
            <a:r>
              <a:rPr lang="de-DE" dirty="0" err="1" smtClean="0"/>
              <a:t>the</a:t>
            </a:r>
            <a:r>
              <a:rPr lang="de-DE" dirty="0" smtClean="0"/>
              <a:t> IDL </a:t>
            </a:r>
            <a:r>
              <a:rPr lang="de-DE" dirty="0" err="1" smtClean="0"/>
              <a:t>shows</a:t>
            </a:r>
            <a:r>
              <a:rPr lang="de-DE" dirty="0" smtClean="0"/>
              <a:t> </a:t>
            </a:r>
            <a:r>
              <a:rPr lang="de-DE" dirty="0" err="1" smtClean="0"/>
              <a:t>the</a:t>
            </a:r>
            <a:r>
              <a:rPr lang="de-DE" dirty="0" smtClean="0"/>
              <a:t> </a:t>
            </a:r>
            <a:r>
              <a:rPr lang="de-DE" dirty="0" err="1" smtClean="0"/>
              <a:t>information</a:t>
            </a:r>
            <a:r>
              <a:rPr lang="de-DE" dirty="0" smtClean="0"/>
              <a:t> </a:t>
            </a:r>
            <a:r>
              <a:rPr lang="de-DE" dirty="0" err="1" smtClean="0"/>
              <a:t>about</a:t>
            </a:r>
            <a:r>
              <a:rPr lang="de-DE" dirty="0" smtClean="0"/>
              <a:t> </a:t>
            </a:r>
            <a:r>
              <a:rPr lang="de-DE" dirty="0" err="1" smtClean="0"/>
              <a:t>the</a:t>
            </a:r>
            <a:r>
              <a:rPr lang="de-DE" dirty="0" smtClean="0"/>
              <a:t> </a:t>
            </a:r>
            <a:r>
              <a:rPr lang="de-DE" dirty="0" err="1" smtClean="0"/>
              <a:t>result</a:t>
            </a:r>
            <a:r>
              <a:rPr lang="de-DE" dirty="0" smtClean="0"/>
              <a:t> </a:t>
            </a:r>
            <a:r>
              <a:rPr lang="de-DE" dirty="0" err="1" smtClean="0"/>
              <a:t>and</a:t>
            </a:r>
            <a:r>
              <a:rPr lang="de-DE" dirty="0" smtClean="0"/>
              <a:t> total </a:t>
            </a:r>
            <a:r>
              <a:rPr lang="de-DE" dirty="0" err="1" smtClean="0"/>
              <a:t>processing</a:t>
            </a:r>
            <a:r>
              <a:rPr lang="de-DE" dirty="0" smtClean="0"/>
              <a:t> time, </a:t>
            </a:r>
            <a:r>
              <a:rPr lang="de-DE" dirty="0" err="1" smtClean="0"/>
              <a:t>the</a:t>
            </a:r>
            <a:r>
              <a:rPr lang="de-DE" dirty="0" smtClean="0"/>
              <a:t> </a:t>
            </a:r>
            <a:r>
              <a:rPr lang="de-DE" dirty="0" err="1" smtClean="0"/>
              <a:t>process</a:t>
            </a:r>
            <a:r>
              <a:rPr lang="de-DE" dirty="0" smtClean="0"/>
              <a:t> </a:t>
            </a:r>
            <a:r>
              <a:rPr lang="de-DE" dirty="0" err="1" smtClean="0"/>
              <a:t>is</a:t>
            </a:r>
            <a:r>
              <a:rPr lang="de-DE" dirty="0" smtClean="0"/>
              <a:t> </a:t>
            </a:r>
            <a:r>
              <a:rPr lang="de-DE" dirty="0" err="1" smtClean="0"/>
              <a:t>done</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71" y="4797152"/>
            <a:ext cx="7596336" cy="147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0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is reliable or not, firstly we compare them with MODIS temperature products, namely MODIS Sea Surface Temperature (SST) and MODIS Land Surface Temperature,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For each test site, several (3 – 5) sub-areas which are cloud-free and homogeneous inside for all scenes are </a:t>
            </a:r>
            <a:r>
              <a:rPr lang="en-GB" dirty="0" smtClean="0"/>
              <a:t>selected.</a:t>
            </a:r>
            <a:endParaRPr lang="en-GB" dirty="0"/>
          </a:p>
        </p:txBody>
      </p:sp>
      <mc:AlternateContent xmlns:mc="http://schemas.openxmlformats.org/markup-compatibility/2006" xmlns:a14="http://schemas.microsoft.com/office/drawing/2010/main">
        <mc:Choice Requires="a14">
          <p:sp>
            <p:nvSpPr>
              <p:cNvPr id="12" name="Textplatzhalter 2"/>
              <p:cNvSpPr txBox="1">
                <a:spLocks/>
              </p:cNvSpPr>
              <p:nvPr/>
            </p:nvSpPr>
            <p:spPr bwMode="auto">
              <a:xfrm>
                <a:off x="251517" y="4581128"/>
                <a:ext cx="6093593" cy="12008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computed.</a:t>
                </a:r>
              </a:p>
            </p:txBody>
          </p:sp>
        </mc:Choice>
        <mc:Fallback xmlns="">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200894"/>
              </a:xfrm>
              <a:prstGeom prst="rect">
                <a:avLst/>
              </a:prstGeom>
              <a:blipFill rotWithShape="1">
                <a:blip r:embed="rId3"/>
                <a:stretch>
                  <a:fillRect l="-2100" t="-6091" b="-71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22</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is compared with MODIS SST.</a:t>
            </a:r>
          </a:p>
        </p:txBody>
      </p:sp>
      <p:sp>
        <p:nvSpPr>
          <p:cNvPr id="2" name="Titel 1"/>
          <p:cNvSpPr>
            <a:spLocks noGrp="1"/>
          </p:cNvSpPr>
          <p:nvPr>
            <p:ph type="title"/>
          </p:nvPr>
        </p:nvSpPr>
        <p:spPr/>
        <p:txBody>
          <a:bodyPr/>
          <a:lstStyle/>
          <a:p>
            <a:r>
              <a:rPr lang="en-GB" dirty="0"/>
              <a:t>2.1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23</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504056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band </a:t>
            </a:r>
            <a:r>
              <a:rPr lang="en-US" dirty="0" smtClean="0"/>
              <a:t>and plot the histograms of the sub-areas to see how the scale factor effects the pixel values (temperature) of the imageries.</a:t>
            </a:r>
          </a:p>
          <a:p>
            <a:pPr marL="0" indent="0">
              <a:buNone/>
            </a:pPr>
            <a:r>
              <a:rPr lang="de-DE" dirty="0" err="1" smtClean="0"/>
              <a:t>Here</a:t>
            </a:r>
            <a:r>
              <a:rPr lang="de-DE" dirty="0" smtClean="0"/>
              <a:t>, </a:t>
            </a:r>
            <a:r>
              <a:rPr lang="de-DE" dirty="0" err="1" smtClean="0"/>
              <a:t>we</a:t>
            </a:r>
            <a:r>
              <a:rPr lang="de-DE" dirty="0" smtClean="0"/>
              <a:t> </a:t>
            </a:r>
            <a:r>
              <a:rPr lang="de-DE" dirty="0" err="1" smtClean="0"/>
              <a:t>use</a:t>
            </a:r>
            <a:r>
              <a:rPr lang="de-DE" dirty="0" smtClean="0"/>
              <a:t> </a:t>
            </a:r>
            <a:r>
              <a:rPr lang="de-DE" dirty="0" err="1" smtClean="0"/>
              <a:t>the</a:t>
            </a:r>
            <a:r>
              <a:rPr lang="de-DE" dirty="0" smtClean="0"/>
              <a:t> </a:t>
            </a:r>
            <a:r>
              <a:rPr lang="de-DE" dirty="0" err="1" smtClean="0"/>
              <a:t>scene</a:t>
            </a:r>
            <a:r>
              <a:rPr lang="de-DE" dirty="0" smtClean="0"/>
              <a:t> </a:t>
            </a:r>
            <a:r>
              <a:rPr lang="de-DE" dirty="0" err="1" smtClean="0"/>
              <a:t>of</a:t>
            </a:r>
            <a:r>
              <a:rPr lang="de-DE" dirty="0" smtClean="0"/>
              <a:t> 2014.06.22 </a:t>
            </a:r>
            <a:r>
              <a:rPr lang="de-DE" dirty="0" err="1" smtClean="0"/>
              <a:t>and</a:t>
            </a:r>
            <a:r>
              <a:rPr lang="de-DE" dirty="0" smtClean="0"/>
              <a:t> </a:t>
            </a:r>
            <a:r>
              <a:rPr lang="de-DE" dirty="0" err="1" smtClean="0"/>
              <a:t>scale</a:t>
            </a:r>
            <a:r>
              <a:rPr lang="de-DE" dirty="0" smtClean="0"/>
              <a:t> </a:t>
            </a:r>
            <a:r>
              <a:rPr lang="de-DE" dirty="0" err="1" smtClean="0"/>
              <a:t>factor</a:t>
            </a:r>
            <a:r>
              <a:rPr lang="de-DE" dirty="0" smtClean="0"/>
              <a:t> 1.00 </a:t>
            </a:r>
            <a:r>
              <a:rPr lang="de-DE" dirty="0" err="1" smtClean="0"/>
              <a:t>and</a:t>
            </a:r>
            <a:r>
              <a:rPr lang="de-DE" dirty="0" smtClean="0"/>
              <a:t> 1.10 </a:t>
            </a:r>
            <a:r>
              <a:rPr lang="de-DE" dirty="0" err="1" smtClean="0"/>
              <a:t>as</a:t>
            </a:r>
            <a:r>
              <a:rPr lang="de-DE" dirty="0" smtClean="0"/>
              <a:t> </a:t>
            </a:r>
            <a:r>
              <a:rPr lang="de-DE" dirty="0" err="1" smtClean="0"/>
              <a:t>example</a:t>
            </a:r>
            <a:r>
              <a:rPr lang="de-DE" dirty="0" smtClean="0"/>
              <a:t>.</a:t>
            </a:r>
            <a:endParaRPr lang="en-GB" dirty="0"/>
          </a:p>
        </p:txBody>
      </p:sp>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24</a:t>
            </a:fld>
            <a:endParaRPr lang="en-GB" noProof="0" dirty="0"/>
          </a:p>
        </p:txBody>
      </p:sp>
      <p:sp>
        <p:nvSpPr>
          <p:cNvPr id="6" name="TextBox 5"/>
          <p:cNvSpPr txBox="1"/>
          <p:nvPr/>
        </p:nvSpPr>
        <p:spPr>
          <a:xfrm>
            <a:off x="6197943" y="2969526"/>
            <a:ext cx="1540486" cy="246221"/>
          </a:xfrm>
          <a:prstGeom prst="rect">
            <a:avLst/>
          </a:prstGeom>
          <a:noFill/>
        </p:spPr>
        <p:txBody>
          <a:bodyPr wrap="none" lIns="0" tIns="0" rIns="0" bIns="0" rtlCol="0">
            <a:spAutoFit/>
          </a:bodyPr>
          <a:lstStyle/>
          <a:p>
            <a:r>
              <a:rPr lang="de-DE" sz="1600" dirty="0" err="1" smtClean="0">
                <a:latin typeface="Arial" pitchFamily="34" charset="0"/>
                <a:cs typeface="Arial" pitchFamily="34" charset="0"/>
              </a:rPr>
              <a:t>Scale</a:t>
            </a:r>
            <a:r>
              <a:rPr lang="de-DE" sz="1600" dirty="0" smtClean="0">
                <a:latin typeface="Arial" pitchFamily="34" charset="0"/>
                <a:cs typeface="Arial" pitchFamily="34" charset="0"/>
              </a:rPr>
              <a:t> </a:t>
            </a:r>
            <a:r>
              <a:rPr lang="de-DE" sz="1600" dirty="0" err="1" smtClean="0">
                <a:latin typeface="Arial" pitchFamily="34" charset="0"/>
                <a:cs typeface="Arial" pitchFamily="34" charset="0"/>
              </a:rPr>
              <a:t>factor</a:t>
            </a:r>
            <a:r>
              <a:rPr lang="de-DE" sz="1600" dirty="0" smtClean="0">
                <a:latin typeface="Arial" pitchFamily="34" charset="0"/>
                <a:cs typeface="Arial" pitchFamily="34" charset="0"/>
              </a:rPr>
              <a:t> 1.00</a:t>
            </a:r>
            <a:endParaRPr lang="en-US" sz="1600" dirty="0" smtClean="0">
              <a:latin typeface="Arial" pitchFamily="34" charset="0"/>
              <a:cs typeface="Arial" pitchFamily="34" charset="0"/>
            </a:endParaRPr>
          </a:p>
        </p:txBody>
      </p:sp>
      <p:sp>
        <p:nvSpPr>
          <p:cNvPr id="11" name="TextBox 10"/>
          <p:cNvSpPr txBox="1"/>
          <p:nvPr/>
        </p:nvSpPr>
        <p:spPr>
          <a:xfrm>
            <a:off x="6189534" y="6093882"/>
            <a:ext cx="1540486" cy="246221"/>
          </a:xfrm>
          <a:prstGeom prst="rect">
            <a:avLst/>
          </a:prstGeom>
          <a:noFill/>
        </p:spPr>
        <p:txBody>
          <a:bodyPr wrap="none" lIns="0" tIns="0" rIns="0" bIns="0" rtlCol="0">
            <a:spAutoFit/>
          </a:bodyPr>
          <a:lstStyle/>
          <a:p>
            <a:r>
              <a:rPr lang="de-DE" sz="1600" dirty="0" err="1" smtClean="0">
                <a:latin typeface="Arial" pitchFamily="34" charset="0"/>
                <a:cs typeface="Arial" pitchFamily="34" charset="0"/>
              </a:rPr>
              <a:t>Scale</a:t>
            </a:r>
            <a:r>
              <a:rPr lang="de-DE" sz="1600" dirty="0" smtClean="0">
                <a:latin typeface="Arial" pitchFamily="34" charset="0"/>
                <a:cs typeface="Arial" pitchFamily="34" charset="0"/>
              </a:rPr>
              <a:t> </a:t>
            </a:r>
            <a:r>
              <a:rPr lang="de-DE" sz="1600" dirty="0" err="1" smtClean="0">
                <a:latin typeface="Arial" pitchFamily="34" charset="0"/>
                <a:cs typeface="Arial" pitchFamily="34" charset="0"/>
              </a:rPr>
              <a:t>factor</a:t>
            </a:r>
            <a:r>
              <a:rPr lang="de-DE" sz="1600" dirty="0" smtClean="0">
                <a:latin typeface="Arial" pitchFamily="34" charset="0"/>
                <a:cs typeface="Arial" pitchFamily="34" charset="0"/>
              </a:rPr>
              <a:t> 1.10</a:t>
            </a:r>
            <a:endParaRPr lang="en-US" sz="1600" dirty="0" smtClean="0">
              <a:latin typeface="Arial" pitchFamily="34" charset="0"/>
              <a:cs typeface="Arial" pitchFamily="34" charset="0"/>
            </a:endParaRPr>
          </a:p>
        </p:txBody>
      </p:sp>
      <p:pic>
        <p:nvPicPr>
          <p:cNvPr id="1031" name="Picture 7" descr="E:\Penghua\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158" y="33164"/>
            <a:ext cx="4350842" cy="29005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5684" y="3222196"/>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enghua\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684" y="67926"/>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222196"/>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enghua\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5684" y="67926"/>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5684" y="3222196"/>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enghua\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3577" y="70233"/>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05684" y="3215747"/>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E:\Penghua\results\hist_analysis\2014.06.22\sc1.00\cumula.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1600" y="70233"/>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Penghua\results\hist_analysis\2014.06.22\sc1.10\cumula.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215747"/>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E:\Penghua\results\hist_analysis\2014.06.22\sc1.00\rect_al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83577" y="70233"/>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Penghua\results\hist_analysis\2014.06.22\sc1.10\rect_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05684" y="3222196"/>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while increasing the scale factor, the whole histograms of the sub-areas will be shifted to right and keep the shape almost unchanged, which means the all the pixel values will increase with a certain number with the increment of the scale factor.</a:t>
                </a:r>
              </a:p>
              <a:p>
                <a:pPr marL="0" indent="0">
                  <a:buNone/>
                </a:pPr>
                <a:r>
                  <a:rPr lang="en-GB" dirty="0" smtClean="0"/>
                  <a:t>From the histograms of sub-areas of TET-1 imagery it is obviously that the shapes of the histograms looks like a inverted V curve. So in order to investigate a bunch of TET-1 scenes and do a time-series analysis, </a:t>
                </a:r>
                <a:r>
                  <a:rPr lang="en-US" dirty="0"/>
                  <a:t>the 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inside </a:t>
                </a:r>
                <a:r>
                  <a:rPr lang="en-US" dirty="0"/>
                  <a:t>one sub-area are </a:t>
                </a:r>
                <a:r>
                  <a:rPr lang="en-US" dirty="0" smtClean="0"/>
                  <a:t>computed; And 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r>
                      <a:rPr lang="de-DE" i="1">
                        <a:latin typeface="Cambria Math"/>
                      </a:rPr>
                      <m:t> </m:t>
                    </m:r>
                  </m:oMath>
                </a14:m>
                <a:r>
                  <a:rPr lang="en-US" dirty="0"/>
                  <a:t>are </a:t>
                </a:r>
                <a:r>
                  <a:rPr lang="en-US" dirty="0" smtClean="0"/>
                  <a:t>used.</a:t>
                </a:r>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3082" b="-239"/>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25</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500"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Penghua\results\ComSST\Etna2\Etna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5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26</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the optimal scale factor for MIR band is chosen as 1.15 and for TIR band it is 1.05. </a:t>
            </a:r>
            <a:endParaRPr lang="en-GB" dirty="0"/>
          </a:p>
        </p:txBody>
      </p:sp>
      <p:pic>
        <p:nvPicPr>
          <p:cNvPr id="6146" name="Picture 2" descr="E:\Penghua\results\ComSST\Etna2\Etna_bsc&amp;te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88841"/>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Penghua\results\ComSST\Etna2\Etna_bsc&amp;te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3431" y="1997229"/>
            <a:ext cx="4552199"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Penghua\results\ComSST\Etna2\Etna_bsc&amp;temCo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3" y="1988841"/>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800" y="198884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Portugal and </a:t>
            </a:r>
            <a:r>
              <a:rPr lang="en-GB" dirty="0" err="1" smtClean="0"/>
              <a:t>Demmin</a:t>
            </a:r>
            <a:r>
              <a:rPr lang="en-GB" dirty="0" smtClean="0"/>
              <a:t> as 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a:t>2.2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27</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is compared with MODIS </a:t>
            </a:r>
            <a:r>
              <a:rPr lang="en-GB" dirty="0" smtClean="0"/>
              <a:t>LST.</a:t>
            </a:r>
          </a:p>
          <a:p>
            <a:pPr marL="0" indent="0">
              <a:buNone/>
            </a:pPr>
            <a:r>
              <a:rPr lang="en-GB" dirty="0" smtClean="0"/>
              <a:t>However, </a:t>
            </a:r>
            <a:r>
              <a:rPr lang="en-GB" dirty="0" err="1" smtClean="0"/>
              <a:t>emissivities</a:t>
            </a:r>
            <a:r>
              <a:rPr lang="en-GB" dirty="0" smtClean="0"/>
              <a:t> of different landscapes vary a lot as showed bellow. 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standard. </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28</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several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2.3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29</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a:t>
            </a:r>
            <a:r>
              <a:rPr lang="en-GB" dirty="0" err="1" smtClean="0"/>
              <a:t>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30</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2" name="Picture 2" descr="E:\Penghua\results\comLST\Lybia-1\Lybia-1_bsc&amp;te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223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E:\Penghua\results\comLST\Lybia-1\Lybia-1_bsc&amp;te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1223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E:\Penghua\results\comLST\Lybia-1\Lybia-1_bsc&amp;temCo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24674"/>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800" y="2124674"/>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31</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the performances of MITIP under the normal-temperature environments and the improvement of it, we get optimal scale factor for MIR band and TIR band respectively.</a:t>
            </a:r>
          </a:p>
          <a:p>
            <a:pPr marL="0" indent="0">
              <a:buNone/>
            </a:pPr>
            <a:r>
              <a:rPr lang="en-GB" dirty="0" smtClean="0"/>
              <a:t>Now, we are able to analyse the performances of MITIP on the monitoring of high-temperature events (HTE).</a:t>
            </a:r>
            <a:endParaRPr lang="en-GB" dirty="0"/>
          </a:p>
        </p:txBody>
      </p:sp>
      <p:sp>
        <p:nvSpPr>
          <p:cNvPr id="2" name="Titel 1"/>
          <p:cNvSpPr>
            <a:spLocks noGrp="1"/>
          </p:cNvSpPr>
          <p:nvPr>
            <p:ph type="title"/>
          </p:nvPr>
        </p:nvSpPr>
        <p:spPr>
          <a:xfrm>
            <a:off x="486000" y="648001"/>
            <a:ext cx="8172000" cy="476744"/>
          </a:xfrm>
        </p:spPr>
        <p:txBody>
          <a:bodyPr/>
          <a:lstStyle/>
          <a:p>
            <a:r>
              <a:rPr lang="en-GB" dirty="0"/>
              <a:t>3. 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32</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and Stromboli</a:t>
            </a:r>
            <a:endParaRPr lang="en-GB" dirty="0"/>
          </a:p>
        </p:txBody>
      </p:sp>
      <p:sp>
        <p:nvSpPr>
          <p:cNvPr id="2" name="Titel 1"/>
          <p:cNvSpPr>
            <a:spLocks noGrp="1"/>
          </p:cNvSpPr>
          <p:nvPr>
            <p:ph type="title"/>
          </p:nvPr>
        </p:nvSpPr>
        <p:spPr>
          <a:xfrm>
            <a:off x="486000" y="648001"/>
            <a:ext cx="8172000" cy="476744"/>
          </a:xfrm>
        </p:spPr>
        <p:txBody>
          <a:bodyPr/>
          <a:lstStyle/>
          <a:p>
            <a:r>
              <a:rPr lang="en-GB" dirty="0"/>
              <a:t>3.1 High-temperature events</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33</a:t>
            </a:fld>
            <a:endParaRPr lang="en-GB" noProof="0" dirty="0"/>
          </a:p>
        </p:txBody>
      </p:sp>
      <p:pic>
        <p:nvPicPr>
          <p:cNvPr id="1029" name="Picture 5" descr="E:\Penghua\results\figure\Etan14.06.22\temp_map_etna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61814"/>
            <a:ext cx="4424807" cy="330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Penghua\results\figure\Etan14.06.22\temp_map_etna_m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961814"/>
            <a:ext cx="4424806" cy="3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figure\Etan14.06.22\temp_map_etna_t#i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09" y="1961814"/>
            <a:ext cx="4424807" cy="3304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enghua\results\figure\Etan14.06.22\temp_map_etna_tir_zoomed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34" y="1961814"/>
            <a:ext cx="4424806" cy="3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enghua\results\figure\Etan14.06.22\effective_target_te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09" y="1961814"/>
            <a:ext cx="4424807" cy="33048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enghua\results\figure\Etan14.06.22\effective_target_pixel_fra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534" y="1961814"/>
            <a:ext cx="4424806" cy="33048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enghua\results\figure\Etan14.06.22\fr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8245" y="1484784"/>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a:t>
            </a:r>
            <a:r>
              <a:rPr lang="en-GB" dirty="0" smtClean="0"/>
              <a:t>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endParaRPr lang="en-US" dirty="0" smtClean="0"/>
          </a:p>
          <a:p>
            <a:pPr lvl="1"/>
            <a:r>
              <a:rPr lang="en-GB" dirty="0"/>
              <a:t>Digital Elevation Models (DEM). </a:t>
            </a:r>
            <a:r>
              <a:rPr lang="en-GB" dirty="0" smtClean="0"/>
              <a:t>ASTER Global Elevation map is used;</a:t>
            </a:r>
            <a:endParaRPr lang="en-GB" dirty="0" smtClean="0"/>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a:t>
            </a:r>
            <a:r>
              <a:rPr lang="en-GB" dirty="0" smtClean="0"/>
              <a:t>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mc:AlternateContent xmlns:mc="http://schemas.openxmlformats.org/markup-compatibility/2006">
        <mc:Choice xmlns:a14="http://schemas.microsoft.com/office/drawing/2010/main"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 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Fire probability map;</a:t>
                </a:r>
              </a:p>
              <a:p>
                <a:pPr marL="789300" lvl="1" indent="-342900">
                  <a:buFont typeface="+mj-lt"/>
                  <a:buAutoNum type="arabicParenR"/>
                </a:pPr>
                <a:r>
                  <a:rPr lang="en-GB" dirty="0" smtClean="0"/>
                  <a:t>Effective target temperature in sub-pixel resolution;</a:t>
                </a:r>
              </a:p>
              <a:p>
                <a:pPr marL="789300" lvl="1" indent="-342900">
                  <a:buFont typeface="+mj-lt"/>
                  <a:buAutoNum type="arabicParenR"/>
                </a:pPr>
                <a:r>
                  <a:rPr lang="en-GB" dirty="0" smtClean="0"/>
                  <a:t>Effective target pixel fraction;</a:t>
                </a:r>
              </a:p>
              <a:p>
                <a:pPr marL="789300" lvl="1" indent="-342900">
                  <a:buFont typeface="+mj-lt"/>
                  <a:buAutoNum type="arabicParenR"/>
                </a:pPr>
                <a:r>
                  <a:rPr lang="en-GB" dirty="0" smtClean="0"/>
                  <a:t>Fire radiative power.</a:t>
                </a:r>
              </a:p>
              <a:p>
                <a:pPr marL="789300" lvl="1" indent="-342900">
                  <a:buFont typeface="+mj-lt"/>
                  <a:buAutoNum type="arabicParenR"/>
                </a:pPr>
                <a:endParaRPr lang="en-GB" dirty="0" smtClean="0"/>
              </a:p>
              <a:p>
                <a:pPr marL="446400" lvl="1" indent="0">
                  <a:buNone/>
                </a:pPr>
                <a:endParaRPr lang="en-GB" dirty="0" smtClean="0"/>
              </a:p>
            </p:txBody>
          </p:sp>
        </mc:Choice>
        <mc:Fallback>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smtClean="0"/>
              <a:t>1. Download </a:t>
            </a:r>
            <a:r>
              <a:rPr lang="de-DE" dirty="0" err="1" smtClean="0"/>
              <a:t>the</a:t>
            </a:r>
            <a:r>
              <a:rPr lang="de-DE" dirty="0" smtClean="0"/>
              <a:t> </a:t>
            </a:r>
            <a:r>
              <a:rPr lang="de-DE" dirty="0" err="1" smtClean="0"/>
              <a:t>auxillary</a:t>
            </a:r>
            <a:r>
              <a:rPr lang="de-DE" dirty="0" smtClean="0"/>
              <a:t> </a:t>
            </a:r>
            <a:r>
              <a:rPr lang="de-DE" dirty="0" err="1" smtClean="0"/>
              <a:t>data</a:t>
            </a:r>
            <a:r>
              <a:rPr lang="de-DE" dirty="0" smtClean="0"/>
              <a:t> </a:t>
            </a:r>
            <a:r>
              <a:rPr lang="de-DE" dirty="0" err="1" smtClean="0"/>
              <a:t>from</a:t>
            </a:r>
            <a:r>
              <a:rPr lang="de-DE" dirty="0"/>
              <a:t> </a:t>
            </a:r>
            <a:r>
              <a:rPr lang="de-DE" dirty="0" smtClean="0">
                <a:hlinkClick r:id="rId2"/>
              </a:rPr>
              <a:t>https://search.earthdata.nasa.gov</a:t>
            </a:r>
            <a:endParaRPr lang="de-DE" dirty="0" smtClean="0"/>
          </a:p>
          <a:p>
            <a:pPr marL="789300" lvl="1" indent="-342900">
              <a:buFont typeface="+mj-lt"/>
              <a:buAutoNum type="alphaLcParenR"/>
            </a:pPr>
            <a:r>
              <a:rPr lang="de-DE" dirty="0" err="1" smtClean="0"/>
              <a:t>Firstly</a:t>
            </a:r>
            <a:r>
              <a:rPr lang="de-DE" dirty="0" smtClean="0"/>
              <a:t>, </a:t>
            </a:r>
            <a:r>
              <a:rPr lang="de-DE" dirty="0" err="1" smtClean="0"/>
              <a:t>the</a:t>
            </a:r>
            <a:r>
              <a:rPr lang="de-DE" dirty="0" smtClean="0"/>
              <a:t> </a:t>
            </a:r>
            <a:r>
              <a:rPr lang="de-DE" dirty="0" err="1" smtClean="0"/>
              <a:t>location</a:t>
            </a:r>
            <a:r>
              <a:rPr lang="de-DE" dirty="0" smtClean="0"/>
              <a:t> </a:t>
            </a:r>
            <a:r>
              <a:rPr lang="de-DE" dirty="0" err="1" smtClean="0"/>
              <a:t>and</a:t>
            </a:r>
            <a:r>
              <a:rPr lang="de-DE" dirty="0" smtClean="0"/>
              <a:t> </a:t>
            </a:r>
            <a:r>
              <a:rPr lang="de-DE" dirty="0" err="1" smtClean="0"/>
              <a:t>size</a:t>
            </a:r>
            <a:r>
              <a:rPr lang="de-DE" dirty="0" smtClean="0"/>
              <a:t> </a:t>
            </a:r>
            <a:r>
              <a:rPr lang="de-DE" dirty="0" err="1" smtClean="0"/>
              <a:t>of</a:t>
            </a:r>
            <a:r>
              <a:rPr lang="de-DE" dirty="0" smtClean="0"/>
              <a:t> </a:t>
            </a:r>
            <a:r>
              <a:rPr lang="de-DE" dirty="0" err="1" smtClean="0"/>
              <a:t>area</a:t>
            </a:r>
            <a:r>
              <a:rPr lang="de-DE" dirty="0" smtClean="0"/>
              <a:t> </a:t>
            </a:r>
            <a:r>
              <a:rPr lang="de-DE" dirty="0" err="1" smtClean="0"/>
              <a:t>of</a:t>
            </a:r>
            <a:r>
              <a:rPr lang="de-DE" dirty="0" smtClean="0"/>
              <a:t> </a:t>
            </a:r>
            <a:r>
              <a:rPr lang="de-DE" dirty="0" err="1" smtClean="0"/>
              <a:t>interest</a:t>
            </a:r>
            <a:r>
              <a:rPr lang="de-DE" dirty="0" smtClean="0"/>
              <a:t> </a:t>
            </a:r>
            <a:r>
              <a:rPr lang="de-DE" dirty="0" err="1" smtClean="0"/>
              <a:t>should</a:t>
            </a:r>
            <a:r>
              <a:rPr lang="de-DE" dirty="0" smtClean="0"/>
              <a:t> </a:t>
            </a:r>
            <a:r>
              <a:rPr lang="de-DE" dirty="0" err="1" smtClean="0"/>
              <a:t>be</a:t>
            </a:r>
            <a:r>
              <a:rPr lang="de-DE" dirty="0" smtClean="0"/>
              <a:t> </a:t>
            </a:r>
            <a:r>
              <a:rPr lang="de-DE" dirty="0" err="1" smtClean="0"/>
              <a:t>determined</a:t>
            </a:r>
            <a:r>
              <a:rPr lang="de-DE" dirty="0" smtClean="0"/>
              <a:t>;</a:t>
            </a:r>
          </a:p>
          <a:p>
            <a:pPr marL="789300" lvl="1" indent="-342900">
              <a:buFont typeface="+mj-lt"/>
              <a:buAutoNum type="alphaLcParenR"/>
            </a:pPr>
            <a:r>
              <a:rPr lang="de-DE" dirty="0" err="1" smtClean="0"/>
              <a:t>For</a:t>
            </a:r>
            <a:r>
              <a:rPr lang="de-DE" dirty="0" smtClean="0"/>
              <a:t> MODIS </a:t>
            </a:r>
            <a:r>
              <a:rPr lang="de-DE" dirty="0" err="1" smtClean="0"/>
              <a:t>water</a:t>
            </a:r>
            <a:r>
              <a:rPr lang="de-DE" dirty="0" smtClean="0"/>
              <a:t> </a:t>
            </a:r>
            <a:r>
              <a:rPr lang="de-DE" dirty="0" err="1" smtClean="0"/>
              <a:t>vapour</a:t>
            </a:r>
            <a:r>
              <a:rPr lang="de-DE" dirty="0" smtClean="0"/>
              <a:t>, </a:t>
            </a:r>
            <a:r>
              <a:rPr lang="de-DE" dirty="0" err="1" smtClean="0"/>
              <a:t>the</a:t>
            </a:r>
            <a:r>
              <a:rPr lang="de-DE" dirty="0" smtClean="0"/>
              <a:t> </a:t>
            </a:r>
            <a:r>
              <a:rPr lang="de-DE" dirty="0" err="1" smtClean="0"/>
              <a:t>scene</a:t>
            </a:r>
            <a:r>
              <a:rPr lang="de-DE" dirty="0" smtClean="0"/>
              <a:t> </a:t>
            </a:r>
            <a:r>
              <a:rPr lang="de-DE" dirty="0" err="1" smtClean="0"/>
              <a:t>which</a:t>
            </a:r>
            <a:r>
              <a:rPr lang="de-DE" dirty="0" smtClean="0"/>
              <a:t> </a:t>
            </a:r>
            <a:r>
              <a:rPr lang="de-DE" dirty="0" err="1" smtClean="0"/>
              <a:t>is</a:t>
            </a:r>
            <a:r>
              <a:rPr lang="de-DE" dirty="0" smtClean="0"/>
              <a:t> </a:t>
            </a:r>
            <a:r>
              <a:rPr lang="de-DE" dirty="0" err="1" smtClean="0"/>
              <a:t>closest</a:t>
            </a:r>
            <a:r>
              <a:rPr lang="de-DE" dirty="0" smtClean="0"/>
              <a:t> </a:t>
            </a:r>
            <a:r>
              <a:rPr lang="de-DE" dirty="0" err="1" smtClean="0"/>
              <a:t>to</a:t>
            </a:r>
            <a:r>
              <a:rPr lang="de-DE" dirty="0" smtClean="0"/>
              <a:t> </a:t>
            </a:r>
            <a:r>
              <a:rPr lang="de-DE" dirty="0" err="1" smtClean="0"/>
              <a:t>the</a:t>
            </a:r>
            <a:r>
              <a:rPr lang="de-DE" dirty="0" smtClean="0"/>
              <a:t> time </a:t>
            </a:r>
            <a:r>
              <a:rPr lang="de-DE" dirty="0" err="1" smtClean="0"/>
              <a:t>of</a:t>
            </a:r>
            <a:r>
              <a:rPr lang="de-DE" dirty="0" smtClean="0"/>
              <a:t> </a:t>
            </a:r>
            <a:r>
              <a:rPr lang="de-DE" dirty="0" err="1" smtClean="0"/>
              <a:t>the</a:t>
            </a:r>
            <a:r>
              <a:rPr lang="de-DE" dirty="0" smtClean="0"/>
              <a:t> TET </a:t>
            </a:r>
            <a:r>
              <a:rPr lang="de-DE" dirty="0" err="1" smtClean="0"/>
              <a:t>scene</a:t>
            </a:r>
            <a:r>
              <a:rPr lang="de-DE" dirty="0" smtClean="0"/>
              <a:t> </a:t>
            </a:r>
            <a:r>
              <a:rPr lang="de-DE" dirty="0" err="1" smtClean="0"/>
              <a:t>should</a:t>
            </a:r>
            <a:r>
              <a:rPr lang="de-DE" dirty="0" smtClean="0"/>
              <a:t> </a:t>
            </a:r>
            <a:r>
              <a:rPr lang="de-DE" dirty="0" err="1" smtClean="0"/>
              <a:t>be</a:t>
            </a:r>
            <a:r>
              <a:rPr lang="de-DE" dirty="0" smtClean="0"/>
              <a:t> </a:t>
            </a:r>
            <a:r>
              <a:rPr lang="de-DE" dirty="0" err="1" smtClean="0"/>
              <a:t>selected</a:t>
            </a:r>
            <a:r>
              <a:rPr lang="de-DE" dirty="0" smtClean="0"/>
              <a:t>.</a:t>
            </a: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6</a:t>
            </a:fld>
            <a:endParaRPr lang="en-GB" noProof="0"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28642"/>
            <a:ext cx="4667820" cy="3120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eocopfs01.intra.dlr.de\FireBIRD\Data\masterthesis_penghua\results\Chile\2017.01.26\screenshots\Screenshot_EarthdataSearch_MYD07_Water_Vapour_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349" y="2828642"/>
            <a:ext cx="4403651" cy="319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92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de-DE" dirty="0"/>
              <a:t>2. </a:t>
            </a:r>
            <a:r>
              <a:rPr lang="de-DE" dirty="0" err="1"/>
              <a:t>Pre-processing</a:t>
            </a:r>
            <a:r>
              <a:rPr lang="de-DE" dirty="0"/>
              <a:t> </a:t>
            </a:r>
            <a:r>
              <a:rPr lang="de-DE" dirty="0" err="1"/>
              <a:t>of</a:t>
            </a:r>
            <a:r>
              <a:rPr lang="de-DE" dirty="0"/>
              <a:t> </a:t>
            </a:r>
            <a:r>
              <a:rPr lang="de-DE" dirty="0" err="1"/>
              <a:t>the</a:t>
            </a:r>
            <a:r>
              <a:rPr lang="de-DE" dirty="0"/>
              <a:t> </a:t>
            </a:r>
            <a:r>
              <a:rPr lang="de-DE" dirty="0" err="1"/>
              <a:t>data</a:t>
            </a:r>
            <a:endParaRPr lang="de-DE" dirty="0"/>
          </a:p>
          <a:p>
            <a:pPr marL="0" indent="0">
              <a:buNone/>
            </a:pPr>
            <a:r>
              <a:rPr lang="de-DE" dirty="0"/>
              <a:t>2.1 </a:t>
            </a:r>
            <a:r>
              <a:rPr lang="de-DE" dirty="0" err="1"/>
              <a:t>Pre-processing</a:t>
            </a:r>
            <a:r>
              <a:rPr lang="de-DE" dirty="0"/>
              <a:t> </a:t>
            </a:r>
            <a:r>
              <a:rPr lang="de-DE" dirty="0" err="1"/>
              <a:t>of</a:t>
            </a:r>
            <a:r>
              <a:rPr lang="de-DE" dirty="0"/>
              <a:t> </a:t>
            </a:r>
            <a:r>
              <a:rPr lang="de-DE" dirty="0" err="1"/>
              <a:t>the</a:t>
            </a:r>
            <a:r>
              <a:rPr lang="de-DE" dirty="0"/>
              <a:t> MODIS </a:t>
            </a:r>
            <a:r>
              <a:rPr lang="de-DE" dirty="0" err="1"/>
              <a:t>water</a:t>
            </a:r>
            <a:r>
              <a:rPr lang="de-DE" dirty="0"/>
              <a:t> </a:t>
            </a:r>
            <a:r>
              <a:rPr lang="de-DE" dirty="0" err="1"/>
              <a:t>vapour</a:t>
            </a:r>
            <a:r>
              <a:rPr lang="de-DE" dirty="0"/>
              <a:t> </a:t>
            </a:r>
            <a:r>
              <a:rPr lang="de-DE" dirty="0" err="1"/>
              <a:t>data</a:t>
            </a:r>
            <a:endParaRPr lang="de-DE" dirty="0"/>
          </a:p>
          <a:p>
            <a:pPr marL="0" indent="0">
              <a:buNone/>
            </a:pPr>
            <a:r>
              <a:rPr lang="de-DE" dirty="0"/>
              <a:t>The MODIS </a:t>
            </a:r>
            <a:r>
              <a:rPr lang="de-DE" dirty="0" err="1"/>
              <a:t>water</a:t>
            </a:r>
            <a:r>
              <a:rPr lang="de-DE" dirty="0"/>
              <a:t> </a:t>
            </a:r>
            <a:r>
              <a:rPr lang="de-DE" dirty="0" err="1"/>
              <a:t>vapour</a:t>
            </a:r>
            <a:r>
              <a:rPr lang="de-DE" dirty="0"/>
              <a:t> </a:t>
            </a:r>
            <a:r>
              <a:rPr lang="de-DE" dirty="0" err="1"/>
              <a:t>file</a:t>
            </a:r>
            <a:r>
              <a:rPr lang="de-DE" dirty="0"/>
              <a:t> must </a:t>
            </a:r>
            <a:r>
              <a:rPr lang="de-DE" dirty="0" err="1"/>
              <a:t>be</a:t>
            </a:r>
            <a:r>
              <a:rPr lang="de-DE" dirty="0"/>
              <a:t> </a:t>
            </a:r>
            <a:r>
              <a:rPr lang="de-DE" dirty="0" err="1"/>
              <a:t>processed</a:t>
            </a:r>
            <a:r>
              <a:rPr lang="de-DE" dirty="0"/>
              <a:t> </a:t>
            </a:r>
            <a:r>
              <a:rPr lang="de-DE" dirty="0" err="1"/>
              <a:t>with</a:t>
            </a:r>
            <a:r>
              <a:rPr lang="de-DE" dirty="0"/>
              <a:t> </a:t>
            </a:r>
            <a:r>
              <a:rPr lang="de-DE" dirty="0" err="1"/>
              <a:t>the</a:t>
            </a:r>
            <a:r>
              <a:rPr lang="de-DE" dirty="0"/>
              <a:t> SNAP Toolbox.</a:t>
            </a:r>
            <a:endParaRPr lang="en-US" dirty="0"/>
          </a:p>
          <a:p>
            <a:pPr marL="0" indent="0">
              <a:buNone/>
            </a:pPr>
            <a:r>
              <a:rPr lang="de-DE" dirty="0" err="1"/>
              <a:t>Required</a:t>
            </a:r>
            <a:r>
              <a:rPr lang="de-DE" dirty="0"/>
              <a:t> </a:t>
            </a:r>
            <a:r>
              <a:rPr lang="de-DE" dirty="0" err="1"/>
              <a:t>input</a:t>
            </a:r>
            <a:r>
              <a:rPr lang="de-DE" dirty="0"/>
              <a:t>:</a:t>
            </a:r>
          </a:p>
          <a:p>
            <a:pPr marL="789300" lvl="1" indent="-342900">
              <a:buFont typeface="+mj-lt"/>
              <a:buAutoNum type="alphaLcParenR"/>
            </a:pPr>
            <a:r>
              <a:rPr lang="de-DE" dirty="0"/>
              <a:t>File </a:t>
            </a:r>
            <a:r>
              <a:rPr lang="de-DE" dirty="0" err="1"/>
              <a:t>name</a:t>
            </a:r>
            <a:r>
              <a:rPr lang="de-DE" dirty="0"/>
              <a:t>;</a:t>
            </a:r>
          </a:p>
          <a:p>
            <a:pPr marL="789300" lvl="1" indent="-342900">
              <a:buFont typeface="+mj-lt"/>
              <a:buAutoNum type="alphaLcParenR"/>
            </a:pPr>
            <a:r>
              <a:rPr lang="de-DE" dirty="0" err="1"/>
              <a:t>Desired</a:t>
            </a:r>
            <a:r>
              <a:rPr lang="de-DE" dirty="0"/>
              <a:t> </a:t>
            </a:r>
            <a:r>
              <a:rPr lang="de-DE" dirty="0" err="1"/>
              <a:t>band‘s</a:t>
            </a:r>
            <a:r>
              <a:rPr lang="de-DE" dirty="0"/>
              <a:t> </a:t>
            </a:r>
            <a:r>
              <a:rPr lang="de-DE" dirty="0" err="1"/>
              <a:t>name</a:t>
            </a:r>
            <a:r>
              <a:rPr lang="de-DE" dirty="0"/>
              <a:t>;</a:t>
            </a:r>
          </a:p>
          <a:p>
            <a:pPr marL="789300" lvl="1" indent="-342900">
              <a:buFont typeface="+mj-lt"/>
              <a:buAutoNum type="alphaLcParenR"/>
            </a:pPr>
            <a:r>
              <a:rPr lang="de-DE" dirty="0" err="1"/>
              <a:t>Crs</a:t>
            </a:r>
            <a:r>
              <a:rPr lang="de-DE" dirty="0"/>
              <a:t>: EPSG </a:t>
            </a:r>
            <a:r>
              <a:rPr lang="de-DE" dirty="0" err="1"/>
              <a:t>code</a:t>
            </a:r>
            <a:r>
              <a:rPr lang="de-DE" dirty="0"/>
              <a:t> (UTM </a:t>
            </a:r>
            <a:r>
              <a:rPr lang="de-DE" dirty="0" err="1"/>
              <a:t>zone</a:t>
            </a:r>
            <a:r>
              <a:rPr lang="de-DE" dirty="0"/>
              <a:t>);</a:t>
            </a:r>
          </a:p>
          <a:p>
            <a:pPr marL="789300" lvl="1" indent="-342900">
              <a:buFont typeface="+mj-lt"/>
              <a:buAutoNum type="alphaLcParenR"/>
            </a:pPr>
            <a:r>
              <a:rPr lang="de-DE" dirty="0"/>
              <a:t>Output </a:t>
            </a:r>
            <a:r>
              <a:rPr lang="de-DE" dirty="0" err="1"/>
              <a:t>file</a:t>
            </a:r>
            <a:r>
              <a:rPr lang="de-DE" dirty="0"/>
              <a:t> </a:t>
            </a:r>
            <a:r>
              <a:rPr lang="de-DE" dirty="0" err="1"/>
              <a:t>name</a:t>
            </a:r>
            <a:r>
              <a:rPr lang="de-DE" dirty="0"/>
              <a:t> </a:t>
            </a:r>
            <a:r>
              <a:rPr lang="de-DE" dirty="0" err="1"/>
              <a:t>and</a:t>
            </a:r>
            <a:r>
              <a:rPr lang="de-DE" dirty="0"/>
              <a:t> </a:t>
            </a:r>
            <a:r>
              <a:rPr lang="de-DE" dirty="0" err="1"/>
              <a:t>format</a:t>
            </a:r>
            <a:r>
              <a:rPr lang="zh-CN" altLang="en-US" dirty="0"/>
              <a:t> </a:t>
            </a:r>
            <a:r>
              <a:rPr lang="de-DE" altLang="zh-CN" dirty="0"/>
              <a:t>(</a:t>
            </a:r>
            <a:r>
              <a:rPr lang="de-DE" altLang="zh-CN" dirty="0" err="1"/>
              <a:t>GeoTiff</a:t>
            </a:r>
            <a:r>
              <a:rPr lang="de-DE" altLang="zh-CN" dirty="0"/>
              <a:t> </a:t>
            </a:r>
            <a:r>
              <a:rPr lang="de-DE" altLang="zh-CN" dirty="0" err="1"/>
              <a:t>usually</a:t>
            </a:r>
            <a:r>
              <a:rPr lang="de-DE" altLang="zh-CN" dirty="0" smtClean="0"/>
              <a:t>)</a:t>
            </a:r>
            <a:endParaRPr lang="de-DE" dirty="0"/>
          </a:p>
          <a:p>
            <a:pPr marL="0" indent="0">
              <a:buNone/>
            </a:pPr>
            <a:endParaRPr lang="de-DE" dirty="0" smtClean="0"/>
          </a:p>
          <a:p>
            <a:pPr marL="0" indent="0">
              <a:buNone/>
            </a:pPr>
            <a:r>
              <a:rPr lang="de-DE" dirty="0" smtClean="0"/>
              <a:t>After </a:t>
            </a:r>
            <a:r>
              <a:rPr lang="de-DE" dirty="0" err="1" smtClean="0"/>
              <a:t>processing</a:t>
            </a:r>
            <a:r>
              <a:rPr lang="de-DE" dirty="0" smtClean="0"/>
              <a:t>, </a:t>
            </a:r>
            <a:r>
              <a:rPr lang="en-US" dirty="0" smtClean="0"/>
              <a:t>you can load </a:t>
            </a:r>
            <a:r>
              <a:rPr lang="en-US" dirty="0"/>
              <a:t>the data to </a:t>
            </a:r>
            <a:r>
              <a:rPr lang="en-US" dirty="0" smtClean="0"/>
              <a:t>QGIS/ArcGIS </a:t>
            </a:r>
            <a:r>
              <a:rPr lang="en-US" dirty="0"/>
              <a:t>and check if the results are available for the TET </a:t>
            </a:r>
            <a:r>
              <a:rPr lang="en-US" dirty="0" smtClean="0"/>
              <a:t>area. And then Extract </a:t>
            </a:r>
            <a:r>
              <a:rPr lang="en-US" dirty="0"/>
              <a:t>only the water </a:t>
            </a:r>
            <a:r>
              <a:rPr lang="en-US" dirty="0" err="1"/>
              <a:t>vapour</a:t>
            </a:r>
            <a:r>
              <a:rPr lang="en-US" dirty="0"/>
              <a:t> band from the result </a:t>
            </a:r>
            <a:r>
              <a:rPr lang="en-US" dirty="0" smtClean="0"/>
              <a:t>file, which might contain latitude and longitude as well.</a:t>
            </a:r>
            <a:endParaRPr lang="en-US" dirty="0"/>
          </a:p>
          <a:p>
            <a:pPr marL="0" indent="0">
              <a:buNone/>
            </a:pPr>
            <a:endParaRPr lang="en-US" dirty="0"/>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7</a:t>
            </a:fld>
            <a:endParaRPr lang="en-GB" noProof="0" dirty="0"/>
          </a:p>
        </p:txBody>
      </p:sp>
    </p:spTree>
    <p:extLst>
      <p:ext uri="{BB962C8B-B14F-4D97-AF65-F5344CB8AC3E}">
        <p14:creationId xmlns:p14="http://schemas.microsoft.com/office/powerpoint/2010/main" val="3983985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492888" y="5877272"/>
            <a:ext cx="6336704" cy="288033"/>
          </a:xfrm>
        </p:spPr>
        <p:txBody>
          <a:bodyPr/>
          <a:lstStyle/>
          <a:p>
            <a:pPr marL="0" indent="0">
              <a:buNone/>
            </a:pPr>
            <a:r>
              <a:rPr lang="en-US" sz="1400" dirty="0" err="1"/>
              <a:t>gpt</a:t>
            </a:r>
            <a:r>
              <a:rPr lang="en-US" sz="1400" dirty="0"/>
              <a:t> E:\Penghua\Programming\Master_thesis\pre_processing\bat\HDF2GTiff.xml</a:t>
            </a:r>
          </a:p>
        </p:txBody>
      </p:sp>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8</a:t>
            </a:fld>
            <a:endParaRPr lang="en-GB" noProof="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484782"/>
            <a:ext cx="5184576" cy="37570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4" descr="D:\Unbenan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1791" y="1385714"/>
            <a:ext cx="6460417"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 Introduction of MITIP, an atmospheric correction and image processing method</a:t>
            </a:r>
            <a:endParaRPr lang="en-US" dirty="0"/>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9</a:t>
            </a:fld>
            <a:endParaRPr lang="en-GB" noProof="0" dirty="0"/>
          </a:p>
        </p:txBody>
      </p:sp>
      <p:sp>
        <p:nvSpPr>
          <p:cNvPr id="9" name="TextBox 8"/>
          <p:cNvSpPr txBox="1"/>
          <p:nvPr/>
        </p:nvSpPr>
        <p:spPr>
          <a:xfrm>
            <a:off x="499456" y="1988840"/>
            <a:ext cx="7992888" cy="1661993"/>
          </a:xfrm>
          <a:prstGeom prst="rect">
            <a:avLst/>
          </a:prstGeom>
          <a:noFill/>
        </p:spPr>
        <p:txBody>
          <a:bodyPr wrap="square" lIns="0" tIns="0" rIns="0" bIns="0" rtlCol="0">
            <a:spAutoFit/>
          </a:bodyPr>
          <a:lstStyle/>
          <a:p>
            <a:r>
              <a:rPr lang="de-DE" dirty="0" smtClean="0">
                <a:latin typeface="Arial" pitchFamily="34" charset="0"/>
                <a:cs typeface="Arial" pitchFamily="34" charset="0"/>
              </a:rPr>
              <a:t>All </a:t>
            </a:r>
            <a:r>
              <a:rPr lang="de-DE" dirty="0" err="1" smtClean="0">
                <a:latin typeface="Arial" pitchFamily="34" charset="0"/>
                <a:cs typeface="Arial" pitchFamily="34" charset="0"/>
              </a:rPr>
              <a:t>code</a:t>
            </a:r>
            <a:r>
              <a:rPr lang="de-DE" dirty="0" smtClean="0">
                <a:latin typeface="Arial" pitchFamily="34" charset="0"/>
                <a:cs typeface="Arial" pitchFamily="34" charset="0"/>
              </a:rPr>
              <a:t> </a:t>
            </a:r>
            <a:r>
              <a:rPr lang="de-DE" dirty="0" err="1" smtClean="0">
                <a:latin typeface="Arial" pitchFamily="34" charset="0"/>
                <a:cs typeface="Arial" pitchFamily="34" charset="0"/>
              </a:rPr>
              <a:t>files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given</a:t>
            </a:r>
            <a:r>
              <a:rPr lang="de-DE" dirty="0">
                <a:latin typeface="Arial" pitchFamily="34" charset="0"/>
                <a:cs typeface="Arial" pitchFamily="34" charset="0"/>
              </a:rPr>
              <a:t> </a:t>
            </a:r>
            <a:r>
              <a:rPr lang="de-DE" dirty="0" smtClean="0">
                <a:latin typeface="Arial" pitchFamily="34" charset="0"/>
                <a:cs typeface="Arial" pitchFamily="34" charset="0"/>
              </a:rPr>
              <a:t>in</a:t>
            </a:r>
          </a:p>
          <a:p>
            <a:r>
              <a:rPr lang="de-DE" i="1" dirty="0">
                <a:latin typeface="Arial" pitchFamily="34" charset="0"/>
                <a:cs typeface="Arial" pitchFamily="34" charset="0"/>
                <a:hlinkClick r:id="rId2" action="ppaction://hlinkfile"/>
              </a:rPr>
              <a:t>\\</a:t>
            </a:r>
            <a:r>
              <a:rPr lang="de-DE" i="1" dirty="0" smtClean="0">
                <a:latin typeface="Arial" pitchFamily="34" charset="0"/>
                <a:cs typeface="Arial" pitchFamily="34" charset="0"/>
                <a:hlinkClick r:id="rId2" action="ppaction://hlinkfile"/>
              </a:rPr>
              <a:t>eocopfs01.intra.dlr.de\FireBIRD\Data\masterthesis_penghua\TiddlyWikiPenghua\TiddlyWikiPenghua.html</a:t>
            </a:r>
            <a:endParaRPr lang="de-DE" i="1" dirty="0" smtClean="0">
              <a:latin typeface="Arial" pitchFamily="34" charset="0"/>
              <a:cs typeface="Arial" pitchFamily="34" charset="0"/>
            </a:endParaRPr>
          </a:p>
          <a:p>
            <a:r>
              <a:rPr lang="de-DE" i="1" dirty="0" err="1" smtClean="0">
                <a:latin typeface="Arial" pitchFamily="34" charset="0"/>
                <a:cs typeface="Arial" pitchFamily="34" charset="0"/>
              </a:rPr>
              <a:t>or</a:t>
            </a:r>
            <a:r>
              <a:rPr lang="de-DE" i="1" dirty="0" smtClean="0">
                <a:latin typeface="Arial" pitchFamily="34" charset="0"/>
                <a:cs typeface="Arial" pitchFamily="34" charset="0"/>
              </a:rPr>
              <a:t> in</a:t>
            </a:r>
          </a:p>
          <a:p>
            <a:r>
              <a:rPr lang="de-DE" i="1" dirty="0">
                <a:latin typeface="Arial" pitchFamily="34" charset="0"/>
                <a:cs typeface="Arial" pitchFamily="34" charset="0"/>
                <a:hlinkClick r:id="rId3" action="ppaction://hlinkfile"/>
              </a:rPr>
              <a:t>\\eocopfs01.intra.dlr.de\FireBIRD\Data\masterthesis_penghua\Pre-processing\Description_of_the_Process_Steps.htm</a:t>
            </a:r>
            <a:endParaRPr lang="en-US" i="1" dirty="0" smtClean="0">
              <a:latin typeface="Arial" pitchFamily="34" charset="0"/>
              <a:cs typeface="Arial" pitchFamily="34" charset="0"/>
            </a:endParaRPr>
          </a:p>
        </p:txBody>
      </p:sp>
    </p:spTree>
    <p:extLst>
      <p:ext uri="{BB962C8B-B14F-4D97-AF65-F5344CB8AC3E}">
        <p14:creationId xmlns:p14="http://schemas.microsoft.com/office/powerpoint/2010/main" val="2976686913"/>
      </p:ext>
    </p:extLst>
  </p:cSld>
  <p:clrMapOvr>
    <a:masterClrMapping/>
  </p:clrMapOvr>
  <p:timing>
    <p:tnLst>
      <p:par>
        <p:cTn id="1" dur="indefinite" restart="never" nodeType="tmRoot"/>
      </p:par>
    </p:tn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2765</Words>
  <Application>Microsoft Office PowerPoint</Application>
  <PresentationFormat>On-screen Show (4:3)</PresentationFormat>
  <Paragraphs>228</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DLR-Präsentation 4:3 Englisch</vt:lpstr>
      <vt:lpstr>Evaluation and improvement of a dual-channel method for the detection and quantification of high-temperature events on FireBIRD data</vt:lpstr>
      <vt:lpstr>Contents</vt:lpstr>
      <vt:lpstr>1. Introduction of MITIP, an atmospheric correction and image processing method</vt:lpstr>
      <vt:lpstr>1. 2 Data preparation and pre-processing </vt:lpstr>
      <vt:lpstr>1. 3 Outcomes of the MITIP</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1. Introduction of MITIP, an atmospheric correction and image processing method</vt:lpstr>
      <vt:lpstr>2. Validation and improvement of the MITIP</vt:lpstr>
      <vt:lpstr>2. Validation and improvement of the MITIP</vt:lpstr>
      <vt:lpstr>2.1 Results comparison with MODIS SST and calibration</vt:lpstr>
      <vt:lpstr>2.1 Results comparison with MODIS SST and calibration </vt:lpstr>
      <vt:lpstr>2.1 Results comparison with MODIS SST and calibration</vt:lpstr>
      <vt:lpstr>2.1 Results comparison with MODIS SST and calibration</vt:lpstr>
      <vt:lpstr>2.1 Results comparison with MODIS SST and calibration</vt:lpstr>
      <vt:lpstr>2.2 Transferability test (SST) </vt:lpstr>
      <vt:lpstr>2.3 Results comparison with MODIS LST and calibration</vt:lpstr>
      <vt:lpstr>2.3 Results comparison with MODIS LST and calibration</vt:lpstr>
      <vt:lpstr>2.3 Results comparison with MODIS LST and calibration</vt:lpstr>
      <vt:lpstr>2.4 Transferability test (LST) </vt:lpstr>
      <vt:lpstr>3. Analysis of high-temperature events</vt:lpstr>
      <vt:lpstr>3.1 High-temperature events </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129</cp:revision>
  <dcterms:created xsi:type="dcterms:W3CDTF">2012-06-19T06:51:55Z</dcterms:created>
  <dcterms:modified xsi:type="dcterms:W3CDTF">2017-10-23T12:10:31Z</dcterms:modified>
</cp:coreProperties>
</file>